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6858000" cx="12192000"/>
  <p:notesSz cx="6858000" cy="1857375"/>
  <p:embeddedFontLst>
    <p:embeddedFont>
      <p:font typeface="Ubuntu"/>
      <p:regular r:id="rId56"/>
      <p:bold r:id="rId57"/>
      <p:italic r:id="rId58"/>
      <p:boldItalic r:id="rId59"/>
    </p:embeddedFont>
    <p:embeddedFont>
      <p:font typeface="IBM Plex Mono SemiBold"/>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SemiBold-italic.fntdata"/><Relationship Id="rId61" Type="http://schemas.openxmlformats.org/officeDocument/2006/relationships/font" Target="fonts/IBMPlexMonoSemiBold-bold.fntdata"/><Relationship Id="rId20" Type="http://schemas.openxmlformats.org/officeDocument/2006/relationships/slide" Target="slides/slide15.xml"/><Relationship Id="rId63" Type="http://schemas.openxmlformats.org/officeDocument/2006/relationships/font" Target="fonts/IBMPlexMonoSemi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SemiBold-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Ubuntu-bold.fntdata"/><Relationship Id="rId12" Type="http://schemas.openxmlformats.org/officeDocument/2006/relationships/slide" Target="slides/slide7.xml"/><Relationship Id="rId56" Type="http://schemas.openxmlformats.org/officeDocument/2006/relationships/font" Target="fonts/Ubuntu-regular.fntdata"/><Relationship Id="rId15" Type="http://schemas.openxmlformats.org/officeDocument/2006/relationships/slide" Target="slides/slide10.xml"/><Relationship Id="rId59" Type="http://schemas.openxmlformats.org/officeDocument/2006/relationships/font" Target="fonts/Ubuntu-boldItalic.fntdata"/><Relationship Id="rId14" Type="http://schemas.openxmlformats.org/officeDocument/2006/relationships/slide" Target="slides/slide9.xml"/><Relationship Id="rId58" Type="http://schemas.openxmlformats.org/officeDocument/2006/relationships/font" Target="fonts/Ubuntu-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2" name="Google Shape;25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bb49b6ff4f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2bb49b6ff4f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b49b6ff4f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2bb49b6ff4f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g2bb49b6ff4f_0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3" name="Google Shape;12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9aedc1b1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269aedc1b15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1" name="Google Shape;131;g269aedc1b15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13.png"/><Relationship Id="rId5"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21.pn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18.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16.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29.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19.png"/><Relationship Id="rId5"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22.png"/><Relationship Id="rId5"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43.png"/><Relationship Id="rId8"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49.png"/><Relationship Id="rId5"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24.png"/><Relationship Id="rId5" Type="http://schemas.openxmlformats.org/officeDocument/2006/relationships/image" Target="../media/image48.png"/><Relationship Id="rId6" Type="http://schemas.openxmlformats.org/officeDocument/2006/relationships/image" Target="../media/image42.png"/><Relationship Id="rId7" Type="http://schemas.openxmlformats.org/officeDocument/2006/relationships/image" Target="../media/image46.png"/><Relationship Id="rId8"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2"/>
                </a:solidFill>
              </a:rPr>
              <a:t>Uppalaiah Erugu</a:t>
            </a:r>
            <a:endParaRPr b="1"/>
          </a:p>
          <a:p>
            <a:pPr indent="0" lvl="0" marL="0" marR="0" rtl="0" algn="l">
              <a:spcBef>
                <a:spcPts val="0"/>
              </a:spcBef>
              <a:spcAft>
                <a:spcPts val="0"/>
              </a:spcAft>
              <a:buNone/>
            </a:pPr>
            <a:r>
              <a:rPr lang="en-US" sz="1800">
                <a:solidFill>
                  <a:schemeClr val="lt2"/>
                </a:solidFill>
              </a:rPr>
              <a:t>02.20.2024</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4" name="Google Shape;164;p24"/>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65" name="Google Shape;165;p24"/>
          <p:cNvSpPr txBox="1"/>
          <p:nvPr/>
        </p:nvSpPr>
        <p:spPr>
          <a:xfrm>
            <a:off x="386104" y="1372325"/>
            <a:ext cx="4036500" cy="1077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1600">
                <a:solidFill>
                  <a:schemeClr val="dk1"/>
                </a:solidFill>
              </a:rPr>
              <a:t>Web scraping</a:t>
            </a:r>
            <a:r>
              <a:rPr lang="en-US" sz="1600">
                <a:solidFill>
                  <a:schemeClr val="dk1"/>
                </a:solidFill>
              </a:rPr>
              <a:t> was used to collect Falcon 9 historical launch records from a Wikipedia page titled List of Falcon 9 and Falcon Heavy launches.</a:t>
            </a:r>
            <a:endParaRPr sz="1600">
              <a:solidFill>
                <a:schemeClr val="dk1"/>
              </a:solidFill>
            </a:endParaRPr>
          </a:p>
        </p:txBody>
      </p:sp>
      <p:sp>
        <p:nvSpPr>
          <p:cNvPr id="166" name="Google Shape;166;p24"/>
          <p:cNvSpPr/>
          <p:nvPr/>
        </p:nvSpPr>
        <p:spPr>
          <a:xfrm>
            <a:off x="5541275" y="1493200"/>
            <a:ext cx="5206500" cy="517200"/>
          </a:xfrm>
          <a:prstGeom prst="roundRect">
            <a:avLst>
              <a:gd fmla="val 9723" name="adj"/>
            </a:avLst>
          </a:prstGeom>
          <a:noFill/>
          <a:ln cap="flat" cmpd="sng" w="9525">
            <a:solidFill>
              <a:srgbClr val="0F878A"/>
            </a:solidFill>
            <a:prstDash val="solid"/>
            <a:round/>
            <a:headEnd len="sm" w="sm" type="none"/>
            <a:tailEnd len="sm" w="sm" type="none"/>
          </a:ln>
        </p:spPr>
        <p:txBody>
          <a:bodyPr anchorCtr="0" anchor="ctr" bIns="0" lIns="72000" spcFirstLastPara="1" rIns="0" wrap="square" tIns="0">
            <a:noAutofit/>
          </a:bodyPr>
          <a:lstStyle/>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Request the HTML page from the static URL</a:t>
            </a:r>
            <a:endParaRPr/>
          </a:p>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Assign the response to an object</a:t>
            </a:r>
            <a:endParaRPr/>
          </a:p>
        </p:txBody>
      </p:sp>
      <p:sp>
        <p:nvSpPr>
          <p:cNvPr id="167" name="Google Shape;167;p24"/>
          <p:cNvSpPr/>
          <p:nvPr/>
        </p:nvSpPr>
        <p:spPr>
          <a:xfrm>
            <a:off x="5576686" y="2671701"/>
            <a:ext cx="5279700" cy="517200"/>
          </a:xfrm>
          <a:prstGeom prst="roundRect">
            <a:avLst>
              <a:gd fmla="val 9723" name="adj"/>
            </a:avLst>
          </a:prstGeom>
          <a:noFill/>
          <a:ln cap="flat" cmpd="sng" w="9525">
            <a:solidFill>
              <a:srgbClr val="0F878A"/>
            </a:solidFill>
            <a:prstDash val="solid"/>
            <a:round/>
            <a:headEnd len="sm" w="sm" type="none"/>
            <a:tailEnd len="sm" w="sm" type="none"/>
          </a:ln>
        </p:spPr>
        <p:txBody>
          <a:bodyPr anchorCtr="0" anchor="ctr" bIns="0" lIns="72000" spcFirstLastPara="1" rIns="0" wrap="square" tIns="0">
            <a:noAutofit/>
          </a:bodyPr>
          <a:lstStyle/>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Create a BeautifulSoup object from the HTML response object </a:t>
            </a:r>
            <a:endParaRPr/>
          </a:p>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Find all tables within the HTML page</a:t>
            </a:r>
            <a:endParaRPr/>
          </a:p>
        </p:txBody>
      </p:sp>
      <p:sp>
        <p:nvSpPr>
          <p:cNvPr id="168" name="Google Shape;168;p24"/>
          <p:cNvSpPr/>
          <p:nvPr/>
        </p:nvSpPr>
        <p:spPr>
          <a:xfrm>
            <a:off x="5504668" y="3850224"/>
            <a:ext cx="5279700" cy="517200"/>
          </a:xfrm>
          <a:prstGeom prst="roundRect">
            <a:avLst>
              <a:gd fmla="val 9723" name="adj"/>
            </a:avLst>
          </a:prstGeom>
          <a:noFill/>
          <a:ln cap="flat" cmpd="sng" w="9525">
            <a:solidFill>
              <a:srgbClr val="0F878A"/>
            </a:solidFill>
            <a:prstDash val="solid"/>
            <a:round/>
            <a:headEnd len="sm" w="sm" type="none"/>
            <a:tailEnd len="sm" w="sm" type="none"/>
          </a:ln>
        </p:spPr>
        <p:txBody>
          <a:bodyPr anchorCtr="0" anchor="ctr" bIns="0" lIns="72000" spcFirstLastPara="1" rIns="0" wrap="square" tIns="0">
            <a:noAutofit/>
          </a:bodyPr>
          <a:lstStyle/>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Collect all column header names from the tables found within the HTML page</a:t>
            </a:r>
            <a:endParaRPr/>
          </a:p>
        </p:txBody>
      </p:sp>
      <p:sp>
        <p:nvSpPr>
          <p:cNvPr id="169" name="Google Shape;169;p24"/>
          <p:cNvSpPr/>
          <p:nvPr/>
        </p:nvSpPr>
        <p:spPr>
          <a:xfrm>
            <a:off x="5504668" y="5018662"/>
            <a:ext cx="5279700" cy="738600"/>
          </a:xfrm>
          <a:prstGeom prst="roundRect">
            <a:avLst>
              <a:gd fmla="val 9723" name="adj"/>
            </a:avLst>
          </a:prstGeom>
          <a:noFill/>
          <a:ln cap="flat" cmpd="sng" w="9525">
            <a:solidFill>
              <a:srgbClr val="0F878A"/>
            </a:solidFill>
            <a:prstDash val="solid"/>
            <a:round/>
            <a:headEnd len="sm" w="sm" type="none"/>
            <a:tailEnd len="sm" w="sm" type="none"/>
          </a:ln>
        </p:spPr>
        <p:txBody>
          <a:bodyPr anchorCtr="0" anchor="ctr" bIns="0" lIns="72000" spcFirstLastPara="1" rIns="0" wrap="square" tIns="0">
            <a:noAutofit/>
          </a:bodyPr>
          <a:lstStyle/>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Use the column names as keys in a dictionary</a:t>
            </a:r>
            <a:endParaRPr/>
          </a:p>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Use custom functions and logic to parse all launch tables to fill the dictionary values</a:t>
            </a:r>
            <a:endParaRPr/>
          </a:p>
        </p:txBody>
      </p:sp>
      <p:sp>
        <p:nvSpPr>
          <p:cNvPr id="170" name="Google Shape;170;p24"/>
          <p:cNvSpPr/>
          <p:nvPr/>
        </p:nvSpPr>
        <p:spPr>
          <a:xfrm>
            <a:off x="5576686" y="6372582"/>
            <a:ext cx="5279700" cy="359700"/>
          </a:xfrm>
          <a:prstGeom prst="roundRect">
            <a:avLst>
              <a:gd fmla="val 9723" name="adj"/>
            </a:avLst>
          </a:prstGeom>
          <a:noFill/>
          <a:ln cap="flat" cmpd="sng" w="9525">
            <a:solidFill>
              <a:srgbClr val="0F878A"/>
            </a:solidFill>
            <a:prstDash val="solid"/>
            <a:round/>
            <a:headEnd len="sm" w="sm" type="none"/>
            <a:tailEnd len="sm" w="sm" type="none"/>
          </a:ln>
        </p:spPr>
        <p:txBody>
          <a:bodyPr anchorCtr="0" anchor="ctr" bIns="0" lIns="72000" spcFirstLastPara="1" rIns="0" wrap="square" tIns="0">
            <a:noAutofit/>
          </a:bodyPr>
          <a:lstStyle/>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Convert the dictionary to a Pandas DataFrame ready for export</a:t>
            </a:r>
            <a:endParaRPr/>
          </a:p>
        </p:txBody>
      </p:sp>
      <p:sp>
        <p:nvSpPr>
          <p:cNvPr id="171" name="Google Shape;171;p24"/>
          <p:cNvSpPr/>
          <p:nvPr/>
        </p:nvSpPr>
        <p:spPr>
          <a:xfrm>
            <a:off x="7951425" y="2136450"/>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4"/>
          <p:cNvSpPr/>
          <p:nvPr/>
        </p:nvSpPr>
        <p:spPr>
          <a:xfrm>
            <a:off x="7951425" y="5806300"/>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4"/>
          <p:cNvSpPr/>
          <p:nvPr/>
        </p:nvSpPr>
        <p:spPr>
          <a:xfrm>
            <a:off x="7951425" y="4434438"/>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4"/>
          <p:cNvSpPr/>
          <p:nvPr/>
        </p:nvSpPr>
        <p:spPr>
          <a:xfrm>
            <a:off x="7951425" y="3279513"/>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4"/>
          <p:cNvSpPr txBox="1"/>
          <p:nvPr/>
        </p:nvSpPr>
        <p:spPr>
          <a:xfrm>
            <a:off x="386100" y="501865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https://github.com/eruguUppi/Capstone-Project/blob/main/1.%20Data%20Collection%20-%20Web%20Scraping.ipynb</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82" name="Google Shape;182;p25"/>
          <p:cNvSpPr txBox="1"/>
          <p:nvPr/>
        </p:nvSpPr>
        <p:spPr>
          <a:xfrm>
            <a:off x="6193700" y="1452950"/>
            <a:ext cx="4807200" cy="506100"/>
          </a:xfrm>
          <a:prstGeom prst="rect">
            <a:avLst/>
          </a:prstGeom>
          <a:noFill/>
          <a:ln cap="flat" cmpd="sng" w="9525">
            <a:solidFill>
              <a:srgbClr val="0F878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H</a:t>
            </a:r>
            <a:r>
              <a:rPr lang="en-US" sz="1600">
                <a:solidFill>
                  <a:schemeClr val="dk1"/>
                </a:solidFill>
              </a:rPr>
              <a:t>andle </a:t>
            </a:r>
            <a:r>
              <a:rPr lang="en-US" sz="1600"/>
              <a:t>m</a:t>
            </a:r>
            <a:r>
              <a:rPr lang="en-US" sz="1600"/>
              <a:t>issing values are using </a:t>
            </a:r>
            <a:r>
              <a:rPr b="1" i="1" lang="en-US" sz="1600"/>
              <a:t>.fillna()</a:t>
            </a:r>
            <a:r>
              <a:rPr lang="en-US" sz="1600"/>
              <a:t> method</a:t>
            </a:r>
            <a:endParaRPr sz="1600"/>
          </a:p>
        </p:txBody>
      </p:sp>
      <p:sp>
        <p:nvSpPr>
          <p:cNvPr id="183" name="Google Shape;183;p25"/>
          <p:cNvSpPr txBox="1"/>
          <p:nvPr/>
        </p:nvSpPr>
        <p:spPr>
          <a:xfrm>
            <a:off x="5581100" y="2631125"/>
            <a:ext cx="6032400" cy="1619700"/>
          </a:xfrm>
          <a:prstGeom prst="rect">
            <a:avLst/>
          </a:prstGeom>
          <a:noFill/>
          <a:ln cap="flat" cmpd="sng" w="9525">
            <a:solidFill>
              <a:srgbClr val="0F878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lang="en-US" sz="1600">
                <a:solidFill>
                  <a:schemeClr val="dk1"/>
                </a:solidFill>
              </a:rPr>
              <a:t>Use the </a:t>
            </a:r>
            <a:r>
              <a:rPr b="1" i="1" lang="en-US" sz="1600">
                <a:solidFill>
                  <a:schemeClr val="dk1"/>
                </a:solidFill>
              </a:rPr>
              <a:t>.value_counts()</a:t>
            </a:r>
            <a:r>
              <a:rPr lang="en-US" sz="1600">
                <a:solidFill>
                  <a:schemeClr val="dk1"/>
                </a:solidFill>
              </a:rPr>
              <a:t> method to determine the following:</a:t>
            </a:r>
            <a:endParaRPr sz="1600">
              <a:solidFill>
                <a:schemeClr val="dk1"/>
              </a:solidFill>
            </a:endParaRPr>
          </a:p>
          <a:p>
            <a:pPr indent="-330200" lvl="1" marL="914400" rtl="0" algn="l">
              <a:spcBef>
                <a:spcPts val="600"/>
              </a:spcBef>
              <a:spcAft>
                <a:spcPts val="0"/>
              </a:spcAft>
              <a:buClr>
                <a:schemeClr val="dk1"/>
              </a:buClr>
              <a:buSzPts val="1600"/>
              <a:buChar char="○"/>
            </a:pPr>
            <a:r>
              <a:rPr lang="en-US" sz="1600">
                <a:solidFill>
                  <a:schemeClr val="dk1"/>
                </a:solidFill>
              </a:rPr>
              <a:t>Number of launches on each site</a:t>
            </a:r>
            <a:endParaRPr sz="1600">
              <a:solidFill>
                <a:schemeClr val="dk1"/>
              </a:solidFill>
            </a:endParaRPr>
          </a:p>
          <a:p>
            <a:pPr indent="-330200" lvl="1" marL="914400" rtl="0" algn="l">
              <a:spcBef>
                <a:spcPts val="600"/>
              </a:spcBef>
              <a:spcAft>
                <a:spcPts val="0"/>
              </a:spcAft>
              <a:buClr>
                <a:schemeClr val="dk1"/>
              </a:buClr>
              <a:buSzPts val="1600"/>
              <a:buChar char="○"/>
            </a:pPr>
            <a:r>
              <a:rPr lang="en-US" sz="1600">
                <a:solidFill>
                  <a:schemeClr val="dk1"/>
                </a:solidFill>
              </a:rPr>
              <a:t>Number and occurrence of each orbit</a:t>
            </a:r>
            <a:endParaRPr sz="1600">
              <a:solidFill>
                <a:schemeClr val="dk1"/>
              </a:solidFill>
            </a:endParaRPr>
          </a:p>
          <a:p>
            <a:pPr indent="-330200" lvl="1" marL="914400" rtl="0" algn="l">
              <a:spcBef>
                <a:spcPts val="600"/>
              </a:spcBef>
              <a:spcAft>
                <a:spcPts val="0"/>
              </a:spcAft>
              <a:buClr>
                <a:schemeClr val="dk1"/>
              </a:buClr>
              <a:buSzPts val="1600"/>
              <a:buChar char="○"/>
            </a:pPr>
            <a:r>
              <a:rPr lang="en-US" sz="1600">
                <a:solidFill>
                  <a:schemeClr val="dk1"/>
                </a:solidFill>
              </a:rPr>
              <a:t>Number and occurrence of mission outcome per orbit type</a:t>
            </a:r>
            <a:endParaRPr sz="1600"/>
          </a:p>
        </p:txBody>
      </p:sp>
      <p:sp>
        <p:nvSpPr>
          <p:cNvPr id="184" name="Google Shape;184;p25"/>
          <p:cNvSpPr txBox="1"/>
          <p:nvPr/>
        </p:nvSpPr>
        <p:spPr>
          <a:xfrm>
            <a:off x="867500" y="1452950"/>
            <a:ext cx="329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In order to transform the raw data into usable format</a:t>
            </a:r>
            <a:endParaRPr sz="1800"/>
          </a:p>
        </p:txBody>
      </p:sp>
      <p:sp>
        <p:nvSpPr>
          <p:cNvPr id="185" name="Google Shape;185;p25"/>
          <p:cNvSpPr txBox="1"/>
          <p:nvPr/>
        </p:nvSpPr>
        <p:spPr>
          <a:xfrm>
            <a:off x="5869900" y="4907900"/>
            <a:ext cx="5819400" cy="738900"/>
          </a:xfrm>
          <a:prstGeom prst="rect">
            <a:avLst/>
          </a:prstGeom>
          <a:noFill/>
          <a:ln cap="flat" cmpd="sng" w="9525">
            <a:solidFill>
              <a:srgbClr val="0F878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600"/>
              <a:t>Label landing outcomes as </a:t>
            </a:r>
            <a:r>
              <a:rPr b="1" i="1" lang="en-US" sz="1600"/>
              <a:t>1</a:t>
            </a:r>
            <a:r>
              <a:rPr lang="en-US" sz="1600"/>
              <a:t> for successful ones and </a:t>
            </a:r>
            <a:r>
              <a:rPr b="1" i="1" lang="en-US" sz="1600"/>
              <a:t>0</a:t>
            </a:r>
            <a:r>
              <a:rPr lang="en-US" sz="1600"/>
              <a:t> for failed ones</a:t>
            </a:r>
            <a:endParaRPr sz="1600"/>
          </a:p>
        </p:txBody>
      </p:sp>
      <p:sp>
        <p:nvSpPr>
          <p:cNvPr id="186" name="Google Shape;186;p25"/>
          <p:cNvSpPr/>
          <p:nvPr/>
        </p:nvSpPr>
        <p:spPr>
          <a:xfrm>
            <a:off x="8484050" y="2036475"/>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5"/>
          <p:cNvSpPr/>
          <p:nvPr/>
        </p:nvSpPr>
        <p:spPr>
          <a:xfrm>
            <a:off x="8484050" y="4320763"/>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5"/>
          <p:cNvSpPr txBox="1"/>
          <p:nvPr/>
        </p:nvSpPr>
        <p:spPr>
          <a:xfrm>
            <a:off x="6786275" y="6303875"/>
            <a:ext cx="3462300" cy="431100"/>
          </a:xfrm>
          <a:prstGeom prst="rect">
            <a:avLst/>
          </a:prstGeom>
          <a:noFill/>
          <a:ln cap="flat" cmpd="sng" w="9525">
            <a:solidFill>
              <a:srgbClr val="0F878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600"/>
              </a:spcBef>
              <a:spcAft>
                <a:spcPts val="0"/>
              </a:spcAft>
              <a:buNone/>
            </a:pPr>
            <a:r>
              <a:rPr lang="en-US" sz="1600">
                <a:solidFill>
                  <a:schemeClr val="dk1"/>
                </a:solidFill>
              </a:rPr>
              <a:t>Export the DataFrame as a </a:t>
            </a:r>
            <a:r>
              <a:rPr b="1" i="1" lang="en-US" sz="1600">
                <a:solidFill>
                  <a:schemeClr val="dk1"/>
                </a:solidFill>
              </a:rPr>
              <a:t>.csv</a:t>
            </a:r>
            <a:r>
              <a:rPr lang="en-US" sz="1600">
                <a:solidFill>
                  <a:schemeClr val="dk1"/>
                </a:solidFill>
              </a:rPr>
              <a:t> file</a:t>
            </a:r>
            <a:endParaRPr sz="1600">
              <a:solidFill>
                <a:schemeClr val="dk1"/>
              </a:solidFill>
            </a:endParaRPr>
          </a:p>
        </p:txBody>
      </p:sp>
      <p:sp>
        <p:nvSpPr>
          <p:cNvPr id="189" name="Google Shape;189;p25"/>
          <p:cNvSpPr/>
          <p:nvPr/>
        </p:nvSpPr>
        <p:spPr>
          <a:xfrm>
            <a:off x="8484050" y="5716738"/>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5"/>
          <p:cNvSpPr txBox="1"/>
          <p:nvPr/>
        </p:nvSpPr>
        <p:spPr>
          <a:xfrm>
            <a:off x="640225" y="57167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https://github.com/eruguUppi/Capstone-Project/blob/main/2.%20Data%20Wrangling.ipynb</a:t>
            </a:r>
            <a:endParaRPr i="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 name="Google Shape;196;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97" name="Google Shape;197;p26"/>
          <p:cNvSpPr txBox="1"/>
          <p:nvPr/>
        </p:nvSpPr>
        <p:spPr>
          <a:xfrm>
            <a:off x="400975" y="1587625"/>
            <a:ext cx="23172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Scatter Plots</a:t>
            </a:r>
            <a:endParaRPr b="1" sz="1800"/>
          </a:p>
        </p:txBody>
      </p:sp>
      <p:sp>
        <p:nvSpPr>
          <p:cNvPr id="198" name="Google Shape;198;p26"/>
          <p:cNvSpPr txBox="1"/>
          <p:nvPr/>
        </p:nvSpPr>
        <p:spPr>
          <a:xfrm>
            <a:off x="2149875" y="1524000"/>
            <a:ext cx="3484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Scatter plots are help us to observe relationships or correlations, between two numeric variables.</a:t>
            </a:r>
            <a:endParaRPr sz="1600">
              <a:solidFill>
                <a:schemeClr val="dk1"/>
              </a:solidFill>
            </a:endParaRPr>
          </a:p>
        </p:txBody>
      </p:sp>
      <p:pic>
        <p:nvPicPr>
          <p:cNvPr id="199" name="Google Shape;199;p26"/>
          <p:cNvPicPr preferRelativeResize="0"/>
          <p:nvPr/>
        </p:nvPicPr>
        <p:blipFill>
          <a:blip r:embed="rId4">
            <a:alphaModFix/>
          </a:blip>
          <a:stretch>
            <a:fillRect/>
          </a:stretch>
        </p:blipFill>
        <p:spPr>
          <a:xfrm>
            <a:off x="6096000" y="1033200"/>
            <a:ext cx="1905000" cy="1905000"/>
          </a:xfrm>
          <a:prstGeom prst="rect">
            <a:avLst/>
          </a:prstGeom>
          <a:noFill/>
          <a:ln>
            <a:noFill/>
          </a:ln>
        </p:spPr>
      </p:pic>
      <p:sp>
        <p:nvSpPr>
          <p:cNvPr id="200" name="Google Shape;200;p26"/>
          <p:cNvSpPr txBox="1"/>
          <p:nvPr/>
        </p:nvSpPr>
        <p:spPr>
          <a:xfrm>
            <a:off x="8873225" y="1362700"/>
            <a:ext cx="30000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Scatter charts were created to visualize the relationships between:</a:t>
            </a:r>
            <a:endParaRPr>
              <a:solidFill>
                <a:schemeClr val="dk1"/>
              </a:solidFill>
            </a:endParaRPr>
          </a:p>
          <a:p>
            <a:pPr indent="-285750" lvl="0" marL="285750" rtl="0" algn="l">
              <a:spcBef>
                <a:spcPts val="600"/>
              </a:spcBef>
              <a:spcAft>
                <a:spcPts val="0"/>
              </a:spcAft>
              <a:buClr>
                <a:schemeClr val="dk1"/>
              </a:buClr>
              <a:buSzPts val="1400"/>
              <a:buChar char="•"/>
            </a:pPr>
            <a:r>
              <a:rPr lang="en-US">
                <a:solidFill>
                  <a:schemeClr val="dk1"/>
                </a:solidFill>
              </a:rPr>
              <a:t>Flight Number Vs Launch Site </a:t>
            </a:r>
            <a:endParaRPr>
              <a:solidFill>
                <a:schemeClr val="dk1"/>
              </a:solidFill>
            </a:endParaRPr>
          </a:p>
          <a:p>
            <a:pPr indent="-285750" lvl="0" marL="285750" rtl="0" algn="l">
              <a:spcBef>
                <a:spcPts val="600"/>
              </a:spcBef>
              <a:spcAft>
                <a:spcPts val="0"/>
              </a:spcAft>
              <a:buClr>
                <a:schemeClr val="dk1"/>
              </a:buClr>
              <a:buSzPts val="1400"/>
              <a:buChar char="•"/>
            </a:pPr>
            <a:r>
              <a:rPr lang="en-US">
                <a:solidFill>
                  <a:schemeClr val="dk1"/>
                </a:solidFill>
              </a:rPr>
              <a:t>Payload Vs Launch Site </a:t>
            </a:r>
            <a:endParaRPr>
              <a:solidFill>
                <a:schemeClr val="dk1"/>
              </a:solidFill>
            </a:endParaRPr>
          </a:p>
          <a:p>
            <a:pPr indent="-285750" lvl="0" marL="285750" rtl="0" algn="l">
              <a:spcBef>
                <a:spcPts val="600"/>
              </a:spcBef>
              <a:spcAft>
                <a:spcPts val="0"/>
              </a:spcAft>
              <a:buClr>
                <a:schemeClr val="dk1"/>
              </a:buClr>
              <a:buSzPts val="1400"/>
              <a:buChar char="•"/>
            </a:pPr>
            <a:r>
              <a:rPr lang="en-US">
                <a:solidFill>
                  <a:schemeClr val="dk1"/>
                </a:solidFill>
              </a:rPr>
              <a:t>Orbit Type Vs Flight Number </a:t>
            </a:r>
            <a:endParaRPr>
              <a:solidFill>
                <a:schemeClr val="dk1"/>
              </a:solidFill>
            </a:endParaRPr>
          </a:p>
          <a:p>
            <a:pPr indent="-285750" lvl="0" marL="285750" rtl="0" algn="l">
              <a:spcBef>
                <a:spcPts val="600"/>
              </a:spcBef>
              <a:spcAft>
                <a:spcPts val="0"/>
              </a:spcAft>
              <a:buClr>
                <a:schemeClr val="dk1"/>
              </a:buClr>
              <a:buSzPts val="1400"/>
              <a:buChar char="•"/>
            </a:pPr>
            <a:r>
              <a:rPr lang="en-US">
                <a:solidFill>
                  <a:schemeClr val="dk1"/>
                </a:solidFill>
              </a:rPr>
              <a:t>Payload Vs Orbit Type </a:t>
            </a:r>
            <a:endParaRPr>
              <a:solidFill>
                <a:schemeClr val="dk1"/>
              </a:solidFill>
            </a:endParaRPr>
          </a:p>
        </p:txBody>
      </p:sp>
      <p:sp>
        <p:nvSpPr>
          <p:cNvPr id="201" name="Google Shape;201;p26"/>
          <p:cNvSpPr txBox="1"/>
          <p:nvPr/>
        </p:nvSpPr>
        <p:spPr>
          <a:xfrm>
            <a:off x="400975" y="3261625"/>
            <a:ext cx="16380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Bar</a:t>
            </a:r>
            <a:r>
              <a:rPr b="1" lang="en-US" sz="1800"/>
              <a:t> Plots</a:t>
            </a:r>
            <a:endParaRPr b="1" sz="1800"/>
          </a:p>
        </p:txBody>
      </p:sp>
      <p:sp>
        <p:nvSpPr>
          <p:cNvPr id="202" name="Google Shape;202;p26"/>
          <p:cNvSpPr txBox="1"/>
          <p:nvPr/>
        </p:nvSpPr>
        <p:spPr>
          <a:xfrm>
            <a:off x="2149875" y="3198763"/>
            <a:ext cx="404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It presents categorical data with </a:t>
            </a:r>
            <a:r>
              <a:rPr lang="en-US"/>
              <a:t>rectangular</a:t>
            </a:r>
            <a:r>
              <a:rPr lang="en-US"/>
              <a:t> bars with length proportional to the values they represent.</a:t>
            </a:r>
            <a:endParaRPr/>
          </a:p>
        </p:txBody>
      </p:sp>
      <p:pic>
        <p:nvPicPr>
          <p:cNvPr id="203" name="Google Shape;203;p26"/>
          <p:cNvPicPr preferRelativeResize="0"/>
          <p:nvPr/>
        </p:nvPicPr>
        <p:blipFill>
          <a:blip r:embed="rId5">
            <a:alphaModFix/>
          </a:blip>
          <a:stretch>
            <a:fillRect/>
          </a:stretch>
        </p:blipFill>
        <p:spPr>
          <a:xfrm>
            <a:off x="6308963" y="2812850"/>
            <a:ext cx="2072913" cy="1905000"/>
          </a:xfrm>
          <a:prstGeom prst="rect">
            <a:avLst/>
          </a:prstGeom>
          <a:noFill/>
          <a:ln>
            <a:noFill/>
          </a:ln>
        </p:spPr>
      </p:pic>
      <p:sp>
        <p:nvSpPr>
          <p:cNvPr id="204" name="Google Shape;204;p26"/>
          <p:cNvSpPr txBox="1"/>
          <p:nvPr/>
        </p:nvSpPr>
        <p:spPr>
          <a:xfrm>
            <a:off x="8873225" y="3423300"/>
            <a:ext cx="3000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 bar chart was produced to visualize the relationship between:</a:t>
            </a:r>
            <a:endParaRPr>
              <a:solidFill>
                <a:schemeClr val="dk1"/>
              </a:solidFill>
            </a:endParaRPr>
          </a:p>
          <a:p>
            <a:pPr indent="-285750" lvl="0" marL="285750" rtl="0" algn="l">
              <a:spcBef>
                <a:spcPts val="600"/>
              </a:spcBef>
              <a:spcAft>
                <a:spcPts val="0"/>
              </a:spcAft>
              <a:buClr>
                <a:schemeClr val="dk1"/>
              </a:buClr>
              <a:buSzPts val="1400"/>
              <a:buChar char="•"/>
            </a:pPr>
            <a:r>
              <a:rPr lang="en-US">
                <a:solidFill>
                  <a:schemeClr val="dk1"/>
                </a:solidFill>
              </a:rPr>
              <a:t>Success Rate and Orbit Type </a:t>
            </a:r>
            <a:endParaRPr>
              <a:solidFill>
                <a:schemeClr val="dk1"/>
              </a:solidFill>
            </a:endParaRPr>
          </a:p>
        </p:txBody>
      </p:sp>
      <p:sp>
        <p:nvSpPr>
          <p:cNvPr id="205" name="Google Shape;205;p26"/>
          <p:cNvSpPr txBox="1"/>
          <p:nvPr/>
        </p:nvSpPr>
        <p:spPr>
          <a:xfrm>
            <a:off x="267800" y="50922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Line</a:t>
            </a:r>
            <a:r>
              <a:rPr b="1" lang="en-US" sz="1800">
                <a:solidFill>
                  <a:schemeClr val="dk1"/>
                </a:solidFill>
              </a:rPr>
              <a:t> Plots</a:t>
            </a:r>
            <a:endParaRPr b="1" sz="1800">
              <a:solidFill>
                <a:schemeClr val="dk1"/>
              </a:solidFill>
            </a:endParaRPr>
          </a:p>
        </p:txBody>
      </p:sp>
      <p:sp>
        <p:nvSpPr>
          <p:cNvPr id="206" name="Google Shape;206;p26"/>
          <p:cNvSpPr txBox="1"/>
          <p:nvPr/>
        </p:nvSpPr>
        <p:spPr>
          <a:xfrm>
            <a:off x="1288775" y="5689125"/>
            <a:ext cx="50202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It connects the data points that display </a:t>
            </a:r>
            <a:r>
              <a:rPr lang="en-US"/>
              <a:t>quantitative</a:t>
            </a:r>
            <a:r>
              <a:rPr lang="en-US"/>
              <a:t> values over a period of time interval</a:t>
            </a:r>
            <a:endParaRPr/>
          </a:p>
        </p:txBody>
      </p:sp>
      <p:pic>
        <p:nvPicPr>
          <p:cNvPr id="207" name="Google Shape;207;p26"/>
          <p:cNvPicPr preferRelativeResize="0"/>
          <p:nvPr/>
        </p:nvPicPr>
        <p:blipFill>
          <a:blip r:embed="rId6">
            <a:alphaModFix/>
          </a:blip>
          <a:stretch>
            <a:fillRect/>
          </a:stretch>
        </p:blipFill>
        <p:spPr>
          <a:xfrm>
            <a:off x="6142925" y="5092200"/>
            <a:ext cx="2404996" cy="1389373"/>
          </a:xfrm>
          <a:prstGeom prst="rect">
            <a:avLst/>
          </a:prstGeom>
          <a:noFill/>
          <a:ln>
            <a:noFill/>
          </a:ln>
        </p:spPr>
      </p:pic>
      <p:sp>
        <p:nvSpPr>
          <p:cNvPr id="208" name="Google Shape;208;p26"/>
          <p:cNvSpPr txBox="1"/>
          <p:nvPr/>
        </p:nvSpPr>
        <p:spPr>
          <a:xfrm>
            <a:off x="8873225" y="5021425"/>
            <a:ext cx="33054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Line charts were created to visualize the relationships between:</a:t>
            </a:r>
            <a:endParaRPr>
              <a:solidFill>
                <a:schemeClr val="dk1"/>
              </a:solidFill>
            </a:endParaRPr>
          </a:p>
          <a:p>
            <a:pPr indent="-285750" lvl="0" marL="285750" rtl="0" algn="l">
              <a:spcBef>
                <a:spcPts val="600"/>
              </a:spcBef>
              <a:spcAft>
                <a:spcPts val="0"/>
              </a:spcAft>
              <a:buClr>
                <a:schemeClr val="dk1"/>
              </a:buClr>
              <a:buSzPts val="1400"/>
              <a:buChar char="•"/>
            </a:pPr>
            <a:r>
              <a:rPr lang="en-US">
                <a:solidFill>
                  <a:schemeClr val="dk1"/>
                </a:solidFill>
              </a:rPr>
              <a:t>Success Rate and Year (i.e. the launch success yearly trend) </a:t>
            </a:r>
            <a:endParaRPr>
              <a:solidFill>
                <a:schemeClr val="dk1"/>
              </a:solidFill>
            </a:endParaRPr>
          </a:p>
        </p:txBody>
      </p:sp>
      <p:sp>
        <p:nvSpPr>
          <p:cNvPr id="209" name="Google Shape;209;p26"/>
          <p:cNvSpPr txBox="1"/>
          <p:nvPr/>
        </p:nvSpPr>
        <p:spPr>
          <a:xfrm>
            <a:off x="171350" y="6443000"/>
            <a:ext cx="117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https://github.com/eruguUppi/Capstone-Project/blob/main/3.%20Exploratory%20Data%20Analysis%20-%20Data%20Visualization.ipynb</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216" name="Google Shape;216;p27"/>
          <p:cNvSpPr txBox="1"/>
          <p:nvPr/>
        </p:nvSpPr>
        <p:spPr>
          <a:xfrm>
            <a:off x="773825" y="1347925"/>
            <a:ext cx="1051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To understand and analyze the dataset, SQL </a:t>
            </a:r>
            <a:r>
              <a:rPr lang="en-US" sz="1800"/>
              <a:t>queries</a:t>
            </a:r>
            <a:r>
              <a:rPr lang="en-US" sz="1800"/>
              <a:t> are performed for following purposes</a:t>
            </a:r>
            <a:endParaRPr sz="1800"/>
          </a:p>
        </p:txBody>
      </p:sp>
      <p:sp>
        <p:nvSpPr>
          <p:cNvPr id="217" name="Google Shape;217;p27"/>
          <p:cNvSpPr txBox="1"/>
          <p:nvPr/>
        </p:nvSpPr>
        <p:spPr>
          <a:xfrm>
            <a:off x="770000" y="1890925"/>
            <a:ext cx="10688100" cy="4325100"/>
          </a:xfrm>
          <a:prstGeom prst="rect">
            <a:avLst/>
          </a:prstGeom>
          <a:noFill/>
          <a:ln>
            <a:noFill/>
          </a:ln>
        </p:spPr>
        <p:txBody>
          <a:bodyPr anchorCtr="0" anchor="t" bIns="91425" lIns="91425" spcFirstLastPara="1" rIns="91425" wrap="square" tIns="91425">
            <a:spAutoFit/>
          </a:bodyPr>
          <a:lstStyle/>
          <a:p>
            <a:pPr indent="-355600" lvl="0" marL="342900" rtl="0" algn="l">
              <a:lnSpc>
                <a:spcPct val="150000"/>
              </a:lnSpc>
              <a:spcBef>
                <a:spcPts val="600"/>
              </a:spcBef>
              <a:spcAft>
                <a:spcPts val="0"/>
              </a:spcAft>
              <a:buClr>
                <a:schemeClr val="dk1"/>
              </a:buClr>
              <a:buSzPts val="1400"/>
              <a:buChar char="●"/>
            </a:pPr>
            <a:r>
              <a:rPr lang="en-US">
                <a:solidFill>
                  <a:schemeClr val="dk1"/>
                </a:solidFill>
              </a:rPr>
              <a:t>Display the names of the unique launch sites of SpaceX</a:t>
            </a:r>
            <a:endParaRPr>
              <a:solidFill>
                <a:schemeClr val="dk1"/>
              </a:solidFill>
            </a:endParaRPr>
          </a:p>
          <a:p>
            <a:pPr indent="-355600" lvl="0" marL="342900" rtl="0" algn="l">
              <a:lnSpc>
                <a:spcPct val="150000"/>
              </a:lnSpc>
              <a:spcBef>
                <a:spcPts val="600"/>
              </a:spcBef>
              <a:spcAft>
                <a:spcPts val="0"/>
              </a:spcAft>
              <a:buClr>
                <a:schemeClr val="dk1"/>
              </a:buClr>
              <a:buSzPts val="1400"/>
              <a:buChar char="●"/>
            </a:pPr>
            <a:r>
              <a:rPr lang="en-US">
                <a:solidFill>
                  <a:schemeClr val="dk1"/>
                </a:solidFill>
              </a:rPr>
              <a:t>Display 5 records where launch sites begin with the string ‘CCA’</a:t>
            </a:r>
            <a:endParaRPr>
              <a:solidFill>
                <a:schemeClr val="dk1"/>
              </a:solidFill>
            </a:endParaRPr>
          </a:p>
          <a:p>
            <a:pPr indent="-355600" lvl="0" marL="342900" rtl="0" algn="l">
              <a:lnSpc>
                <a:spcPct val="150000"/>
              </a:lnSpc>
              <a:spcBef>
                <a:spcPts val="600"/>
              </a:spcBef>
              <a:spcAft>
                <a:spcPts val="0"/>
              </a:spcAft>
              <a:buClr>
                <a:schemeClr val="dk1"/>
              </a:buClr>
              <a:buSzPts val="1400"/>
              <a:buChar char="●"/>
            </a:pPr>
            <a:r>
              <a:rPr lang="en-US">
                <a:solidFill>
                  <a:schemeClr val="dk1"/>
                </a:solidFill>
              </a:rPr>
              <a:t>Display the total payload mass carried by boosters launched by NASA (CRS)</a:t>
            </a:r>
            <a:endParaRPr>
              <a:solidFill>
                <a:schemeClr val="dk1"/>
              </a:solidFill>
            </a:endParaRPr>
          </a:p>
          <a:p>
            <a:pPr indent="-355600" lvl="0" marL="342900" rtl="0" algn="l">
              <a:lnSpc>
                <a:spcPct val="150000"/>
              </a:lnSpc>
              <a:spcBef>
                <a:spcPts val="600"/>
              </a:spcBef>
              <a:spcAft>
                <a:spcPts val="0"/>
              </a:spcAft>
              <a:buClr>
                <a:schemeClr val="dk1"/>
              </a:buClr>
              <a:buSzPts val="1400"/>
              <a:buChar char="●"/>
            </a:pPr>
            <a:r>
              <a:rPr lang="en-US">
                <a:solidFill>
                  <a:schemeClr val="dk1"/>
                </a:solidFill>
              </a:rPr>
              <a:t>Display the average payload mass carried by booster version F9 v1.1</a:t>
            </a:r>
            <a:endParaRPr>
              <a:solidFill>
                <a:schemeClr val="dk1"/>
              </a:solidFill>
            </a:endParaRPr>
          </a:p>
          <a:p>
            <a:pPr indent="-355600" lvl="0" marL="342900" rtl="0" algn="l">
              <a:lnSpc>
                <a:spcPct val="150000"/>
              </a:lnSpc>
              <a:spcBef>
                <a:spcPts val="600"/>
              </a:spcBef>
              <a:spcAft>
                <a:spcPts val="0"/>
              </a:spcAft>
              <a:buClr>
                <a:schemeClr val="dk1"/>
              </a:buClr>
              <a:buSzPts val="1400"/>
              <a:buChar char="●"/>
            </a:pPr>
            <a:r>
              <a:rPr lang="en-US">
                <a:solidFill>
                  <a:schemeClr val="dk1"/>
                </a:solidFill>
              </a:rPr>
              <a:t>List the date when the first successful landing outcome on a ground pad was achieved</a:t>
            </a:r>
            <a:endParaRPr>
              <a:solidFill>
                <a:schemeClr val="dk1"/>
              </a:solidFill>
            </a:endParaRPr>
          </a:p>
          <a:p>
            <a:pPr indent="-355600" lvl="0" marL="342900" rtl="0" algn="l">
              <a:lnSpc>
                <a:spcPct val="150000"/>
              </a:lnSpc>
              <a:spcBef>
                <a:spcPts val="600"/>
              </a:spcBef>
              <a:spcAft>
                <a:spcPts val="0"/>
              </a:spcAft>
              <a:buClr>
                <a:schemeClr val="dk1"/>
              </a:buClr>
              <a:buSzPts val="1400"/>
              <a:buChar char="●"/>
            </a:pPr>
            <a:r>
              <a:rPr lang="en-US">
                <a:solidFill>
                  <a:schemeClr val="dk1"/>
                </a:solidFill>
              </a:rPr>
              <a:t>List the names of the boosters which had success on a drone ship and a payload mass between 4000 and 6000 kg</a:t>
            </a:r>
            <a:endParaRPr>
              <a:solidFill>
                <a:schemeClr val="dk1"/>
              </a:solidFill>
            </a:endParaRPr>
          </a:p>
          <a:p>
            <a:pPr indent="-355600" lvl="0" marL="342900" rtl="0" algn="l">
              <a:lnSpc>
                <a:spcPct val="150000"/>
              </a:lnSpc>
              <a:spcBef>
                <a:spcPts val="600"/>
              </a:spcBef>
              <a:spcAft>
                <a:spcPts val="0"/>
              </a:spcAft>
              <a:buClr>
                <a:schemeClr val="dk1"/>
              </a:buClr>
              <a:buSzPts val="1400"/>
              <a:buChar char="●"/>
            </a:pPr>
            <a:r>
              <a:rPr lang="en-US">
                <a:solidFill>
                  <a:schemeClr val="dk1"/>
                </a:solidFill>
              </a:rPr>
              <a:t>List the total number of successful and failed mission outcomes</a:t>
            </a:r>
            <a:endParaRPr>
              <a:solidFill>
                <a:schemeClr val="dk1"/>
              </a:solidFill>
            </a:endParaRPr>
          </a:p>
          <a:p>
            <a:pPr indent="-355600" lvl="0" marL="342900" rtl="0" algn="l">
              <a:lnSpc>
                <a:spcPct val="150000"/>
              </a:lnSpc>
              <a:spcBef>
                <a:spcPts val="600"/>
              </a:spcBef>
              <a:spcAft>
                <a:spcPts val="0"/>
              </a:spcAft>
              <a:buClr>
                <a:schemeClr val="dk1"/>
              </a:buClr>
              <a:buSzPts val="1400"/>
              <a:buChar char="●"/>
            </a:pPr>
            <a:r>
              <a:rPr lang="en-US">
                <a:solidFill>
                  <a:schemeClr val="dk1"/>
                </a:solidFill>
              </a:rPr>
              <a:t>List the names of the booster versions which have carried the maximum payload mass</a:t>
            </a:r>
            <a:endParaRPr>
              <a:solidFill>
                <a:schemeClr val="dk1"/>
              </a:solidFill>
            </a:endParaRPr>
          </a:p>
          <a:p>
            <a:pPr indent="-355600" lvl="0" marL="342900" rtl="0" algn="l">
              <a:lnSpc>
                <a:spcPct val="150000"/>
              </a:lnSpc>
              <a:spcBef>
                <a:spcPts val="600"/>
              </a:spcBef>
              <a:spcAft>
                <a:spcPts val="0"/>
              </a:spcAft>
              <a:buClr>
                <a:schemeClr val="dk1"/>
              </a:buClr>
              <a:buSzPts val="1400"/>
              <a:buChar char="●"/>
            </a:pPr>
            <a:r>
              <a:rPr lang="en-US">
                <a:solidFill>
                  <a:schemeClr val="dk1"/>
                </a:solidFill>
              </a:rPr>
              <a:t>List the failed landing outcomes on drone ships, their booster versions, and launch site names for 2015</a:t>
            </a:r>
            <a:endParaRPr>
              <a:solidFill>
                <a:schemeClr val="dk1"/>
              </a:solidFill>
            </a:endParaRPr>
          </a:p>
          <a:p>
            <a:pPr indent="-355600" lvl="0" marL="342900" rtl="0" algn="l">
              <a:lnSpc>
                <a:spcPct val="150000"/>
              </a:lnSpc>
              <a:spcBef>
                <a:spcPts val="600"/>
              </a:spcBef>
              <a:spcAft>
                <a:spcPts val="0"/>
              </a:spcAft>
              <a:buClr>
                <a:schemeClr val="dk1"/>
              </a:buClr>
              <a:buSzPts val="1400"/>
              <a:buChar char="●"/>
            </a:pPr>
            <a:r>
              <a:rPr lang="en-US">
                <a:solidFill>
                  <a:schemeClr val="dk1"/>
                </a:solidFill>
              </a:rPr>
              <a:t>Rank the count of landing outcomes (such as Failure (drone ship) or Success (ground pad)) between the date 2010-06-04 and 2017-03-20, in descending order</a:t>
            </a:r>
            <a:endParaRPr>
              <a:solidFill>
                <a:schemeClr val="dk1"/>
              </a:solidFill>
            </a:endParaRPr>
          </a:p>
        </p:txBody>
      </p:sp>
      <p:sp>
        <p:nvSpPr>
          <p:cNvPr id="218" name="Google Shape;218;p27"/>
          <p:cNvSpPr txBox="1"/>
          <p:nvPr/>
        </p:nvSpPr>
        <p:spPr>
          <a:xfrm>
            <a:off x="668425" y="6427200"/>
            <a:ext cx="101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https://github.com/eruguUppi/Capstone-Project/blob/main/3.%20Exploratory%20Data%20Analysis%20-%20SQL.ipynb</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4" name="Google Shape;224;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
        <p:nvSpPr>
          <p:cNvPr id="225" name="Google Shape;225;p28"/>
          <p:cNvSpPr txBox="1"/>
          <p:nvPr/>
        </p:nvSpPr>
        <p:spPr>
          <a:xfrm>
            <a:off x="404825" y="1447800"/>
            <a:ext cx="11661300" cy="495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800">
                <a:solidFill>
                  <a:schemeClr val="dk1"/>
                </a:solidFill>
              </a:rPr>
              <a:t>T</a:t>
            </a:r>
            <a:r>
              <a:rPr lang="en-US" sz="1800">
                <a:solidFill>
                  <a:schemeClr val="dk1"/>
                </a:solidFill>
              </a:rPr>
              <a:t>o visualize the launch data on an interactive map, the following steps or objects are added:</a:t>
            </a:r>
            <a:endParaRPr>
              <a:solidFill>
                <a:schemeClr val="dk1"/>
              </a:solidFill>
            </a:endParaRPr>
          </a:p>
          <a:p>
            <a:pPr indent="-444500" lvl="0" marL="457200" rtl="0" algn="l">
              <a:spcBef>
                <a:spcPts val="600"/>
              </a:spcBef>
              <a:spcAft>
                <a:spcPts val="0"/>
              </a:spcAft>
              <a:buClr>
                <a:schemeClr val="dk1"/>
              </a:buClr>
              <a:buSzPts val="1600"/>
              <a:buAutoNum type="arabicPeriod"/>
            </a:pPr>
            <a:r>
              <a:rPr lang="en-US" sz="1600">
                <a:solidFill>
                  <a:schemeClr val="dk1"/>
                </a:solidFill>
              </a:rPr>
              <a:t>Mark all launch sites on a map</a:t>
            </a:r>
            <a:endParaRPr sz="1600">
              <a:solidFill>
                <a:schemeClr val="dk1"/>
              </a:solidFill>
            </a:endParaRPr>
          </a:p>
          <a:p>
            <a:pPr indent="-311150" lvl="2" marL="647700" rtl="0" algn="l">
              <a:spcBef>
                <a:spcPts val="600"/>
              </a:spcBef>
              <a:spcAft>
                <a:spcPts val="0"/>
              </a:spcAft>
              <a:buClr>
                <a:schemeClr val="dk1"/>
              </a:buClr>
              <a:buSzPts val="1600"/>
              <a:buChar char="•"/>
            </a:pPr>
            <a:r>
              <a:rPr lang="en-US" sz="1600">
                <a:solidFill>
                  <a:schemeClr val="dk1"/>
                </a:solidFill>
              </a:rPr>
              <a:t>Initialise the map using a Folium </a:t>
            </a:r>
            <a:r>
              <a:rPr b="1" i="1" lang="en-US" sz="1600">
                <a:solidFill>
                  <a:schemeClr val="dk1"/>
                </a:solidFill>
              </a:rPr>
              <a:t>Map</a:t>
            </a:r>
            <a:r>
              <a:rPr lang="en-US" sz="1600">
                <a:solidFill>
                  <a:schemeClr val="dk1"/>
                </a:solidFill>
              </a:rPr>
              <a:t> object</a:t>
            </a:r>
            <a:endParaRPr sz="1600">
              <a:solidFill>
                <a:schemeClr val="dk1"/>
              </a:solidFill>
            </a:endParaRPr>
          </a:p>
          <a:p>
            <a:pPr indent="-311150" lvl="2" marL="647700" rtl="0" algn="l">
              <a:spcBef>
                <a:spcPts val="600"/>
              </a:spcBef>
              <a:spcAft>
                <a:spcPts val="0"/>
              </a:spcAft>
              <a:buClr>
                <a:schemeClr val="dk1"/>
              </a:buClr>
              <a:buSzPts val="1600"/>
              <a:buChar char="•"/>
            </a:pPr>
            <a:r>
              <a:rPr lang="en-US" sz="1600">
                <a:solidFill>
                  <a:schemeClr val="dk1"/>
                </a:solidFill>
              </a:rPr>
              <a:t>Add a </a:t>
            </a:r>
            <a:r>
              <a:rPr b="1" i="1" lang="en-US" sz="1600">
                <a:solidFill>
                  <a:schemeClr val="dk1"/>
                </a:solidFill>
              </a:rPr>
              <a:t>folium.Circle</a:t>
            </a:r>
            <a:r>
              <a:rPr lang="en-US" sz="1600">
                <a:solidFill>
                  <a:schemeClr val="dk1"/>
                </a:solidFill>
              </a:rPr>
              <a:t> and </a:t>
            </a:r>
            <a:r>
              <a:rPr b="1" i="1" lang="en-US" sz="1600">
                <a:solidFill>
                  <a:schemeClr val="dk1"/>
                </a:solidFill>
              </a:rPr>
              <a:t>folium.Marker</a:t>
            </a:r>
            <a:r>
              <a:rPr lang="en-US" sz="1600">
                <a:solidFill>
                  <a:schemeClr val="dk1"/>
                </a:solidFill>
              </a:rPr>
              <a:t> for each launch site on the launch map</a:t>
            </a:r>
            <a:endParaRPr sz="1600">
              <a:solidFill>
                <a:schemeClr val="dk1"/>
              </a:solidFill>
            </a:endParaRPr>
          </a:p>
          <a:p>
            <a:pPr indent="0" lvl="2" marL="361950" rtl="0" algn="l">
              <a:spcBef>
                <a:spcPts val="600"/>
              </a:spcBef>
              <a:spcAft>
                <a:spcPts val="0"/>
              </a:spcAft>
              <a:buNone/>
            </a:pPr>
            <a:r>
              <a:t/>
            </a:r>
            <a:endParaRPr sz="1600">
              <a:solidFill>
                <a:schemeClr val="dk1"/>
              </a:solidFill>
            </a:endParaRPr>
          </a:p>
          <a:p>
            <a:pPr indent="-444500" lvl="0" marL="457200" rtl="0" algn="l">
              <a:spcBef>
                <a:spcPts val="600"/>
              </a:spcBef>
              <a:spcAft>
                <a:spcPts val="0"/>
              </a:spcAft>
              <a:buClr>
                <a:schemeClr val="dk1"/>
              </a:buClr>
              <a:buSzPts val="1600"/>
              <a:buAutoNum type="arabicPeriod"/>
            </a:pPr>
            <a:r>
              <a:rPr lang="en-US" sz="1600">
                <a:solidFill>
                  <a:schemeClr val="dk1"/>
                </a:solidFill>
              </a:rPr>
              <a:t>Mark the success/failed launches for each site on a map</a:t>
            </a:r>
            <a:endParaRPr sz="1600">
              <a:solidFill>
                <a:schemeClr val="dk1"/>
              </a:solidFill>
            </a:endParaRPr>
          </a:p>
          <a:p>
            <a:pPr indent="-311150" lvl="2" marL="647700" rtl="0" algn="l">
              <a:spcBef>
                <a:spcPts val="600"/>
              </a:spcBef>
              <a:spcAft>
                <a:spcPts val="0"/>
              </a:spcAft>
              <a:buClr>
                <a:schemeClr val="dk1"/>
              </a:buClr>
              <a:buSzPts val="1600"/>
              <a:buChar char="•"/>
            </a:pPr>
            <a:r>
              <a:rPr lang="en-US" sz="1600">
                <a:solidFill>
                  <a:schemeClr val="dk1"/>
                </a:solidFill>
              </a:rPr>
              <a:t>Since most launches have the same coordinates, these locations are clustered together. </a:t>
            </a:r>
            <a:endParaRPr sz="1600">
              <a:solidFill>
                <a:schemeClr val="dk1"/>
              </a:solidFill>
            </a:endParaRPr>
          </a:p>
          <a:p>
            <a:pPr indent="-311150" lvl="2" marL="647700" rtl="0" algn="l">
              <a:spcBef>
                <a:spcPts val="600"/>
              </a:spcBef>
              <a:spcAft>
                <a:spcPts val="0"/>
              </a:spcAft>
              <a:buClr>
                <a:schemeClr val="dk1"/>
              </a:buClr>
              <a:buSzPts val="1600"/>
              <a:buChar char="•"/>
            </a:pPr>
            <a:r>
              <a:rPr lang="en-US" sz="1600">
                <a:solidFill>
                  <a:schemeClr val="dk1"/>
                </a:solidFill>
              </a:rPr>
              <a:t>Before clustering them, assign a marker colour of successful (class = 1) as green, and failed (class = 0) as red.</a:t>
            </a:r>
            <a:endParaRPr sz="1600">
              <a:solidFill>
                <a:schemeClr val="dk1"/>
              </a:solidFill>
            </a:endParaRPr>
          </a:p>
          <a:p>
            <a:pPr indent="-311150" lvl="2" marL="647700" rtl="0" algn="l">
              <a:spcBef>
                <a:spcPts val="600"/>
              </a:spcBef>
              <a:spcAft>
                <a:spcPts val="0"/>
              </a:spcAft>
              <a:buClr>
                <a:schemeClr val="dk1"/>
              </a:buClr>
              <a:buSzPts val="1600"/>
              <a:buChar char="•"/>
            </a:pPr>
            <a:r>
              <a:rPr lang="en-US" sz="1600">
                <a:solidFill>
                  <a:schemeClr val="dk1"/>
                </a:solidFill>
              </a:rPr>
              <a:t>To put the launches into clusters, for each launch, add a</a:t>
            </a:r>
            <a:r>
              <a:rPr b="1" i="1" lang="en-US" sz="1600">
                <a:solidFill>
                  <a:schemeClr val="dk1"/>
                </a:solidFill>
              </a:rPr>
              <a:t> folium.Marker</a:t>
            </a:r>
            <a:r>
              <a:rPr lang="en-US" sz="1600">
                <a:solidFill>
                  <a:schemeClr val="dk1"/>
                </a:solidFill>
              </a:rPr>
              <a:t> to the </a:t>
            </a:r>
            <a:r>
              <a:rPr b="1" i="1" lang="en-US" sz="1600">
                <a:solidFill>
                  <a:schemeClr val="dk1"/>
                </a:solidFill>
              </a:rPr>
              <a:t>MarkerCluster()</a:t>
            </a:r>
            <a:r>
              <a:rPr lang="en-US" sz="1600">
                <a:solidFill>
                  <a:schemeClr val="dk1"/>
                </a:solidFill>
              </a:rPr>
              <a:t> object.</a:t>
            </a:r>
            <a:endParaRPr sz="1600">
              <a:solidFill>
                <a:schemeClr val="dk1"/>
              </a:solidFill>
            </a:endParaRPr>
          </a:p>
          <a:p>
            <a:pPr indent="-311150" lvl="2" marL="647700" rtl="0" algn="l">
              <a:spcBef>
                <a:spcPts val="600"/>
              </a:spcBef>
              <a:spcAft>
                <a:spcPts val="0"/>
              </a:spcAft>
              <a:buClr>
                <a:schemeClr val="dk1"/>
              </a:buClr>
              <a:buSzPts val="1600"/>
              <a:buChar char="•"/>
            </a:pPr>
            <a:r>
              <a:rPr lang="en-US" sz="1600">
                <a:solidFill>
                  <a:schemeClr val="dk1"/>
                </a:solidFill>
              </a:rPr>
              <a:t>Create an icon as a text label, assigning the </a:t>
            </a:r>
            <a:r>
              <a:rPr b="1" i="1" lang="en-US" sz="1600">
                <a:solidFill>
                  <a:schemeClr val="dk1"/>
                </a:solidFill>
              </a:rPr>
              <a:t>icon_color</a:t>
            </a:r>
            <a:r>
              <a:rPr lang="en-US" sz="1600">
                <a:solidFill>
                  <a:schemeClr val="dk1"/>
                </a:solidFill>
              </a:rPr>
              <a:t> as the </a:t>
            </a:r>
            <a:r>
              <a:rPr b="1" i="1" lang="en-US" sz="1600">
                <a:solidFill>
                  <a:schemeClr val="dk1"/>
                </a:solidFill>
              </a:rPr>
              <a:t>marker_colour</a:t>
            </a:r>
            <a:r>
              <a:rPr lang="en-US" sz="1600">
                <a:solidFill>
                  <a:schemeClr val="dk1"/>
                </a:solidFill>
              </a:rPr>
              <a:t> determined previously.</a:t>
            </a:r>
            <a:endParaRPr sz="1600">
              <a:solidFill>
                <a:schemeClr val="dk1"/>
              </a:solidFill>
            </a:endParaRPr>
          </a:p>
          <a:p>
            <a:pPr indent="0" lvl="2" marL="361950" rtl="0" algn="l">
              <a:spcBef>
                <a:spcPts val="600"/>
              </a:spcBef>
              <a:spcAft>
                <a:spcPts val="0"/>
              </a:spcAft>
              <a:buNone/>
            </a:pPr>
            <a:r>
              <a:t/>
            </a:r>
            <a:endParaRPr sz="1600">
              <a:solidFill>
                <a:schemeClr val="dk1"/>
              </a:solidFill>
            </a:endParaRPr>
          </a:p>
          <a:p>
            <a:pPr indent="-444500" lvl="0" marL="457200" rtl="0" algn="l">
              <a:spcBef>
                <a:spcPts val="600"/>
              </a:spcBef>
              <a:spcAft>
                <a:spcPts val="0"/>
              </a:spcAft>
              <a:buClr>
                <a:schemeClr val="dk1"/>
              </a:buClr>
              <a:buSzPts val="1600"/>
              <a:buAutoNum type="arabicPeriod"/>
            </a:pPr>
            <a:r>
              <a:rPr lang="en-US" sz="1600">
                <a:solidFill>
                  <a:schemeClr val="dk1"/>
                </a:solidFill>
              </a:rPr>
              <a:t>Calculate the distances between a launch site to its proximities</a:t>
            </a:r>
            <a:endParaRPr sz="1600">
              <a:solidFill>
                <a:schemeClr val="dk1"/>
              </a:solidFill>
            </a:endParaRPr>
          </a:p>
          <a:p>
            <a:pPr indent="-311150" lvl="2" marL="647700" rtl="0" algn="l">
              <a:spcBef>
                <a:spcPts val="600"/>
              </a:spcBef>
              <a:spcAft>
                <a:spcPts val="0"/>
              </a:spcAft>
              <a:buClr>
                <a:schemeClr val="dk1"/>
              </a:buClr>
              <a:buSzPts val="1600"/>
              <a:buChar char="•"/>
            </a:pPr>
            <a:r>
              <a:rPr lang="en-US" sz="1600">
                <a:solidFill>
                  <a:schemeClr val="dk1"/>
                </a:solidFill>
              </a:rPr>
              <a:t>To explore the proximities of launch sites, calculations of distances between points can be made using the </a:t>
            </a:r>
            <a:r>
              <a:rPr i="1" lang="en-US" sz="1600">
                <a:solidFill>
                  <a:schemeClr val="dk1"/>
                </a:solidFill>
              </a:rPr>
              <a:t>Lat</a:t>
            </a:r>
            <a:r>
              <a:rPr lang="en-US" sz="1600">
                <a:solidFill>
                  <a:schemeClr val="dk1"/>
                </a:solidFill>
              </a:rPr>
              <a:t> and </a:t>
            </a:r>
            <a:r>
              <a:rPr i="1" lang="en-US" sz="1600">
                <a:solidFill>
                  <a:schemeClr val="dk1"/>
                </a:solidFill>
              </a:rPr>
              <a:t>Long</a:t>
            </a:r>
            <a:r>
              <a:rPr lang="en-US" sz="1600">
                <a:solidFill>
                  <a:schemeClr val="dk1"/>
                </a:solidFill>
              </a:rPr>
              <a:t> values.</a:t>
            </a:r>
            <a:endParaRPr sz="1600">
              <a:solidFill>
                <a:schemeClr val="dk1"/>
              </a:solidFill>
            </a:endParaRPr>
          </a:p>
          <a:p>
            <a:pPr indent="-311150" lvl="2" marL="647700" rtl="0" algn="l">
              <a:spcBef>
                <a:spcPts val="600"/>
              </a:spcBef>
              <a:spcAft>
                <a:spcPts val="0"/>
              </a:spcAft>
              <a:buClr>
                <a:schemeClr val="dk1"/>
              </a:buClr>
              <a:buSzPts val="1600"/>
              <a:buChar char="•"/>
            </a:pPr>
            <a:r>
              <a:rPr lang="en-US" sz="1600">
                <a:solidFill>
                  <a:schemeClr val="dk1"/>
                </a:solidFill>
              </a:rPr>
              <a:t>After marking a point using the </a:t>
            </a:r>
            <a:r>
              <a:rPr i="1" lang="en-US" sz="1600">
                <a:solidFill>
                  <a:schemeClr val="dk1"/>
                </a:solidFill>
              </a:rPr>
              <a:t>Lat</a:t>
            </a:r>
            <a:r>
              <a:rPr lang="en-US" sz="1600">
                <a:solidFill>
                  <a:schemeClr val="dk1"/>
                </a:solidFill>
              </a:rPr>
              <a:t> and </a:t>
            </a:r>
            <a:r>
              <a:rPr i="1" lang="en-US" sz="1600">
                <a:solidFill>
                  <a:schemeClr val="dk1"/>
                </a:solidFill>
              </a:rPr>
              <a:t>Long</a:t>
            </a:r>
            <a:r>
              <a:rPr lang="en-US" sz="1600">
                <a:solidFill>
                  <a:schemeClr val="dk1"/>
                </a:solidFill>
              </a:rPr>
              <a:t> values, create a</a:t>
            </a:r>
            <a:r>
              <a:rPr b="1" i="1" lang="en-US" sz="1600">
                <a:solidFill>
                  <a:schemeClr val="dk1"/>
                </a:solidFill>
              </a:rPr>
              <a:t> folium.Marker</a:t>
            </a:r>
            <a:r>
              <a:rPr lang="en-US" sz="1600">
                <a:solidFill>
                  <a:schemeClr val="dk1"/>
                </a:solidFill>
              </a:rPr>
              <a:t> object to show the distance.</a:t>
            </a:r>
            <a:endParaRPr sz="1600">
              <a:solidFill>
                <a:schemeClr val="dk1"/>
              </a:solidFill>
            </a:endParaRPr>
          </a:p>
          <a:p>
            <a:pPr indent="-311150" lvl="2" marL="647700" rtl="0" algn="l">
              <a:spcBef>
                <a:spcPts val="600"/>
              </a:spcBef>
              <a:spcAft>
                <a:spcPts val="0"/>
              </a:spcAft>
              <a:buClr>
                <a:schemeClr val="dk1"/>
              </a:buClr>
              <a:buSzPts val="1600"/>
              <a:buChar char="•"/>
            </a:pPr>
            <a:r>
              <a:rPr lang="en-US" sz="1600">
                <a:solidFill>
                  <a:schemeClr val="dk1"/>
                </a:solidFill>
              </a:rPr>
              <a:t>To display the distance line between two points, draw a </a:t>
            </a:r>
            <a:r>
              <a:rPr b="1" i="1" lang="en-US" sz="1600">
                <a:solidFill>
                  <a:schemeClr val="dk1"/>
                </a:solidFill>
              </a:rPr>
              <a:t>folium.PolyLine</a:t>
            </a:r>
            <a:r>
              <a:rPr lang="en-US" sz="1600">
                <a:solidFill>
                  <a:schemeClr val="dk1"/>
                </a:solidFill>
              </a:rPr>
              <a:t> and add this to the map.</a:t>
            </a:r>
            <a:endParaRPr sz="1600">
              <a:solidFill>
                <a:schemeClr val="dk1"/>
              </a:solidFill>
            </a:endParaRPr>
          </a:p>
          <a:p>
            <a:pPr indent="0" lvl="0" marL="0" rtl="0" algn="l">
              <a:spcBef>
                <a:spcPts val="600"/>
              </a:spcBef>
              <a:spcAft>
                <a:spcPts val="0"/>
              </a:spcAft>
              <a:buNone/>
            </a:pPr>
            <a:r>
              <a:t/>
            </a:r>
            <a:endParaRPr>
              <a:solidFill>
                <a:schemeClr val="dk1"/>
              </a:solidFill>
            </a:endParaRPr>
          </a:p>
        </p:txBody>
      </p:sp>
      <p:sp>
        <p:nvSpPr>
          <p:cNvPr id="226" name="Google Shape;226;p28"/>
          <p:cNvSpPr txBox="1"/>
          <p:nvPr/>
        </p:nvSpPr>
        <p:spPr>
          <a:xfrm>
            <a:off x="588200" y="6511275"/>
            <a:ext cx="99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https://github.com/eruguUppi/Capstone-Project/blob/main/4.%20Interactive%20Visual%20Analytics%20-%20Folium.ipynb</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
        <p:nvSpPr>
          <p:cNvPr id="233" name="Google Shape;233;p29"/>
          <p:cNvSpPr txBox="1"/>
          <p:nvPr/>
        </p:nvSpPr>
        <p:spPr>
          <a:xfrm>
            <a:off x="593363" y="1475700"/>
            <a:ext cx="11406300" cy="495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800">
                <a:solidFill>
                  <a:schemeClr val="dk1"/>
                </a:solidFill>
              </a:rPr>
              <a:t>The following plots and interactions were added to a Plotly Dash dashboard:</a:t>
            </a:r>
            <a:endParaRPr sz="1800">
              <a:solidFill>
                <a:schemeClr val="dk1"/>
              </a:solidFill>
            </a:endParaRPr>
          </a:p>
          <a:p>
            <a:pPr indent="0" lvl="0" marL="0" rtl="0" algn="l">
              <a:spcBef>
                <a:spcPts val="600"/>
              </a:spcBef>
              <a:spcAft>
                <a:spcPts val="0"/>
              </a:spcAft>
              <a:buNone/>
            </a:pPr>
            <a:r>
              <a:t/>
            </a:r>
            <a:endParaRPr sz="1800">
              <a:solidFill>
                <a:schemeClr val="dk1"/>
              </a:solidFill>
            </a:endParaRPr>
          </a:p>
          <a:p>
            <a:pPr indent="-444500" lvl="0" marL="457200" rtl="0" algn="l">
              <a:spcBef>
                <a:spcPts val="600"/>
              </a:spcBef>
              <a:spcAft>
                <a:spcPts val="0"/>
              </a:spcAft>
              <a:buClr>
                <a:schemeClr val="dk1"/>
              </a:buClr>
              <a:buSzPts val="1800"/>
              <a:buFont typeface="Ubuntu Medium"/>
              <a:buAutoNum type="arabicPeriod"/>
            </a:pPr>
            <a:r>
              <a:rPr lang="en-US" sz="1800">
                <a:solidFill>
                  <a:schemeClr val="dk1"/>
                </a:solidFill>
              </a:rPr>
              <a:t>Pie chart (</a:t>
            </a:r>
            <a:r>
              <a:rPr b="1" i="1" lang="en-US" sz="1800">
                <a:solidFill>
                  <a:schemeClr val="dk1"/>
                </a:solidFill>
              </a:rPr>
              <a:t>px.pie()</a:t>
            </a:r>
            <a:r>
              <a:rPr lang="en-US" sz="1800">
                <a:solidFill>
                  <a:schemeClr val="dk1"/>
                </a:solidFill>
              </a:rPr>
              <a:t>) to show the total successful launches per site </a:t>
            </a:r>
            <a:endParaRPr sz="1800">
              <a:solidFill>
                <a:schemeClr val="dk1"/>
              </a:solidFill>
            </a:endParaRPr>
          </a:p>
          <a:p>
            <a:pPr indent="-342900" lvl="1" marL="520700" rtl="0" algn="l">
              <a:spcBef>
                <a:spcPts val="600"/>
              </a:spcBef>
              <a:spcAft>
                <a:spcPts val="0"/>
              </a:spcAft>
              <a:buClr>
                <a:schemeClr val="dk1"/>
              </a:buClr>
              <a:buSzPts val="1800"/>
              <a:buFont typeface="Arial"/>
              <a:buChar char="•"/>
            </a:pPr>
            <a:r>
              <a:rPr lang="en-US" sz="1800">
                <a:solidFill>
                  <a:schemeClr val="dk1"/>
                </a:solidFill>
              </a:rPr>
              <a:t>This makes it clear to see which sites are most successful</a:t>
            </a:r>
            <a:endParaRPr sz="1800">
              <a:solidFill>
                <a:schemeClr val="dk1"/>
              </a:solidFill>
            </a:endParaRPr>
          </a:p>
          <a:p>
            <a:pPr indent="-342900" lvl="1" marL="520700" rtl="0" algn="l">
              <a:spcBef>
                <a:spcPts val="600"/>
              </a:spcBef>
              <a:spcAft>
                <a:spcPts val="0"/>
              </a:spcAft>
              <a:buClr>
                <a:schemeClr val="dk1"/>
              </a:buClr>
              <a:buSzPts val="1800"/>
              <a:buFont typeface="Arial"/>
              <a:buChar char="•"/>
            </a:pPr>
            <a:r>
              <a:rPr lang="en-US" sz="1800">
                <a:solidFill>
                  <a:schemeClr val="dk1"/>
                </a:solidFill>
              </a:rPr>
              <a:t>The chart could also be filtered (using a </a:t>
            </a:r>
            <a:r>
              <a:rPr b="1" i="1" lang="en-US" sz="1800">
                <a:solidFill>
                  <a:schemeClr val="dk1"/>
                </a:solidFill>
              </a:rPr>
              <a:t>dcc.Dropdown()</a:t>
            </a:r>
            <a:r>
              <a:rPr lang="en-US" sz="1800">
                <a:solidFill>
                  <a:schemeClr val="dk1"/>
                </a:solidFill>
              </a:rPr>
              <a:t> object) to see the success/failure ratio for an individual site</a:t>
            </a:r>
            <a:endParaRPr sz="1800">
              <a:solidFill>
                <a:schemeClr val="dk1"/>
              </a:solidFill>
            </a:endParaRPr>
          </a:p>
          <a:p>
            <a:pPr indent="-228600" lvl="1" marL="520700" rtl="0" algn="l">
              <a:spcBef>
                <a:spcPts val="600"/>
              </a:spcBef>
              <a:spcAft>
                <a:spcPts val="0"/>
              </a:spcAft>
              <a:buNone/>
            </a:pPr>
            <a:r>
              <a:t/>
            </a:r>
            <a:endParaRPr sz="1800">
              <a:solidFill>
                <a:schemeClr val="dk1"/>
              </a:solidFill>
            </a:endParaRPr>
          </a:p>
          <a:p>
            <a:pPr indent="-444500" lvl="0" marL="457200" rtl="0" algn="l">
              <a:spcBef>
                <a:spcPts val="600"/>
              </a:spcBef>
              <a:spcAft>
                <a:spcPts val="0"/>
              </a:spcAft>
              <a:buClr>
                <a:schemeClr val="dk1"/>
              </a:buClr>
              <a:buSzPts val="1800"/>
              <a:buFont typeface="Ubuntu Medium"/>
              <a:buAutoNum type="arabicPeriod"/>
            </a:pPr>
            <a:r>
              <a:rPr lang="en-US" sz="1800">
                <a:solidFill>
                  <a:schemeClr val="dk1"/>
                </a:solidFill>
              </a:rPr>
              <a:t>Scatter graph (</a:t>
            </a:r>
            <a:r>
              <a:rPr b="1" i="1" lang="en-US" sz="1800">
                <a:solidFill>
                  <a:schemeClr val="dk1"/>
                </a:solidFill>
              </a:rPr>
              <a:t>px.scatter()</a:t>
            </a:r>
            <a:r>
              <a:rPr lang="en-US" sz="1800">
                <a:solidFill>
                  <a:schemeClr val="dk1"/>
                </a:solidFill>
              </a:rPr>
              <a:t>) to show the correlation between outcome (success or fail) and payload mass (kg)</a:t>
            </a:r>
            <a:endParaRPr sz="1800">
              <a:solidFill>
                <a:schemeClr val="dk1"/>
              </a:solidFill>
            </a:endParaRPr>
          </a:p>
          <a:p>
            <a:pPr indent="-342900" lvl="1" marL="520700" rtl="0" algn="l">
              <a:spcBef>
                <a:spcPts val="600"/>
              </a:spcBef>
              <a:spcAft>
                <a:spcPts val="0"/>
              </a:spcAft>
              <a:buClr>
                <a:schemeClr val="dk1"/>
              </a:buClr>
              <a:buSzPts val="1800"/>
              <a:buFont typeface="Arial"/>
              <a:buChar char="•"/>
            </a:pPr>
            <a:r>
              <a:rPr lang="en-US" sz="1800">
                <a:solidFill>
                  <a:schemeClr val="dk1"/>
                </a:solidFill>
              </a:rPr>
              <a:t>This could be filtered (using a </a:t>
            </a:r>
            <a:r>
              <a:rPr b="1" i="1" lang="en-US" sz="1800">
                <a:solidFill>
                  <a:schemeClr val="dk1"/>
                </a:solidFill>
              </a:rPr>
              <a:t>RangeSlider()</a:t>
            </a:r>
            <a:r>
              <a:rPr lang="en-US" sz="1800">
                <a:solidFill>
                  <a:schemeClr val="dk1"/>
                </a:solidFill>
              </a:rPr>
              <a:t> object) by ranges of payload masses</a:t>
            </a:r>
            <a:endParaRPr sz="1800">
              <a:solidFill>
                <a:schemeClr val="dk1"/>
              </a:solidFill>
            </a:endParaRPr>
          </a:p>
          <a:p>
            <a:pPr indent="-342900" lvl="1" marL="520700" rtl="0" algn="l">
              <a:spcBef>
                <a:spcPts val="600"/>
              </a:spcBef>
              <a:spcAft>
                <a:spcPts val="0"/>
              </a:spcAft>
              <a:buClr>
                <a:schemeClr val="dk1"/>
              </a:buClr>
              <a:buSzPts val="1800"/>
              <a:buFont typeface="Arial"/>
              <a:buChar char="•"/>
            </a:pPr>
            <a:r>
              <a:rPr lang="en-US" sz="1800">
                <a:solidFill>
                  <a:schemeClr val="dk1"/>
                </a:solidFill>
              </a:rPr>
              <a:t>It could also be filtered by booster version</a:t>
            </a:r>
            <a:endParaRPr sz="1800">
              <a:solidFill>
                <a:schemeClr val="dk1"/>
              </a:solidFill>
            </a:endParaRPr>
          </a:p>
          <a:p>
            <a:pPr indent="0" lvl="0" marL="0" rtl="0" algn="l">
              <a:spcBef>
                <a:spcPts val="600"/>
              </a:spcBef>
              <a:spcAft>
                <a:spcPts val="0"/>
              </a:spcAft>
              <a:buNone/>
            </a:pPr>
            <a:r>
              <a:t/>
            </a:r>
            <a:endParaRPr sz="1800">
              <a:solidFill>
                <a:schemeClr val="dk1"/>
              </a:solidFill>
            </a:endParaRPr>
          </a:p>
        </p:txBody>
      </p:sp>
      <p:sp>
        <p:nvSpPr>
          <p:cNvPr id="234" name="Google Shape;234;p29"/>
          <p:cNvSpPr txBox="1"/>
          <p:nvPr/>
        </p:nvSpPr>
        <p:spPr>
          <a:xfrm>
            <a:off x="324650" y="5895500"/>
            <a:ext cx="1069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https://github.com/eruguUppi/Capstone-Project/blob/main/4.%20Interactive%20Visual%20Analytics%20-%20Plotly%20Dash%20dashboard.py</a:t>
            </a:r>
            <a:endParaRPr i="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241" name="Google Shape;241;p30"/>
          <p:cNvSpPr txBox="1"/>
          <p:nvPr/>
        </p:nvSpPr>
        <p:spPr>
          <a:xfrm>
            <a:off x="338825" y="1377500"/>
            <a:ext cx="1111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To develop, evaluate, and find the best performing classification model, t</a:t>
            </a:r>
            <a:r>
              <a:rPr lang="en-US" sz="1800">
                <a:solidFill>
                  <a:schemeClr val="dk1"/>
                </a:solidFill>
              </a:rPr>
              <a:t>he below steps were followed:</a:t>
            </a:r>
            <a:endParaRPr sz="1800">
              <a:solidFill>
                <a:schemeClr val="dk1"/>
              </a:solidFill>
            </a:endParaRPr>
          </a:p>
        </p:txBody>
      </p:sp>
      <p:sp>
        <p:nvSpPr>
          <p:cNvPr id="242" name="Google Shape;242;p30"/>
          <p:cNvSpPr txBox="1"/>
          <p:nvPr/>
        </p:nvSpPr>
        <p:spPr>
          <a:xfrm>
            <a:off x="404800" y="2205450"/>
            <a:ext cx="2686200" cy="461700"/>
          </a:xfrm>
          <a:prstGeom prst="rect">
            <a:avLst/>
          </a:prstGeom>
          <a:solidFill>
            <a:srgbClr val="CFE2F3"/>
          </a:solidFill>
          <a:ln cap="flat" cmpd="sng" w="9525">
            <a:solidFill>
              <a:srgbClr val="0F87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lang="en-US" sz="2000">
                <a:solidFill>
                  <a:srgbClr val="FF0000"/>
                </a:solidFill>
              </a:rPr>
              <a:t>Model Development</a:t>
            </a:r>
            <a:endParaRPr b="1">
              <a:solidFill>
                <a:srgbClr val="FF0000"/>
              </a:solidFill>
            </a:endParaRPr>
          </a:p>
        </p:txBody>
      </p:sp>
      <p:sp>
        <p:nvSpPr>
          <p:cNvPr id="243" name="Google Shape;243;p30"/>
          <p:cNvSpPr txBox="1"/>
          <p:nvPr/>
        </p:nvSpPr>
        <p:spPr>
          <a:xfrm>
            <a:off x="404800" y="2833350"/>
            <a:ext cx="3645000" cy="3921000"/>
          </a:xfrm>
          <a:prstGeom prst="rect">
            <a:avLst/>
          </a:pr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285750" lvl="0" marL="285750" marR="0" rtl="0" algn="l">
              <a:lnSpc>
                <a:spcPct val="100000"/>
              </a:lnSpc>
              <a:spcBef>
                <a:spcPts val="0"/>
              </a:spcBef>
              <a:spcAft>
                <a:spcPts val="0"/>
              </a:spcAft>
              <a:buClr>
                <a:schemeClr val="dk1"/>
              </a:buClr>
              <a:buSzPts val="1400"/>
              <a:buChar char="•"/>
            </a:pPr>
            <a:r>
              <a:rPr lang="en-US">
                <a:solidFill>
                  <a:schemeClr val="dk1"/>
                </a:solidFill>
              </a:rPr>
              <a:t>To prepare the dataset for model development:</a:t>
            </a:r>
            <a:endParaRPr>
              <a:solidFill>
                <a:schemeClr val="dk1"/>
              </a:solidFill>
            </a:endParaRPr>
          </a:p>
          <a:p>
            <a:pPr indent="-298450" lvl="1" marL="463550" marR="0" rtl="0" algn="l">
              <a:lnSpc>
                <a:spcPct val="100000"/>
              </a:lnSpc>
              <a:spcBef>
                <a:spcPts val="600"/>
              </a:spcBef>
              <a:spcAft>
                <a:spcPts val="0"/>
              </a:spcAft>
              <a:buClr>
                <a:schemeClr val="dk1"/>
              </a:buClr>
              <a:buSzPts val="1400"/>
              <a:buChar char="•"/>
            </a:pPr>
            <a:r>
              <a:rPr i="0" lang="en-US" u="none" cap="none" strike="noStrike">
                <a:solidFill>
                  <a:schemeClr val="dk1"/>
                </a:solidFill>
              </a:rPr>
              <a:t>Load dataset		</a:t>
            </a:r>
            <a:endParaRPr>
              <a:solidFill>
                <a:schemeClr val="dk1"/>
              </a:solidFill>
            </a:endParaRPr>
          </a:p>
          <a:p>
            <a:pPr indent="-298450" lvl="1" marL="463550" marR="0" rtl="0" algn="l">
              <a:lnSpc>
                <a:spcPct val="100000"/>
              </a:lnSpc>
              <a:spcBef>
                <a:spcPts val="600"/>
              </a:spcBef>
              <a:spcAft>
                <a:spcPts val="0"/>
              </a:spcAft>
              <a:buClr>
                <a:schemeClr val="dk1"/>
              </a:buClr>
              <a:buSzPts val="1400"/>
              <a:buChar char="•"/>
            </a:pPr>
            <a:r>
              <a:rPr i="0" lang="en-US" u="none" cap="none" strike="noStrike">
                <a:solidFill>
                  <a:schemeClr val="dk1"/>
                </a:solidFill>
              </a:rPr>
              <a:t>Perform necessary data transformations (standardise and pre-process)</a:t>
            </a:r>
            <a:endParaRPr>
              <a:solidFill>
                <a:schemeClr val="dk1"/>
              </a:solidFill>
            </a:endParaRPr>
          </a:p>
          <a:p>
            <a:pPr indent="-298450" lvl="1" marL="463550" marR="0" rtl="0" algn="l">
              <a:lnSpc>
                <a:spcPct val="100000"/>
              </a:lnSpc>
              <a:spcBef>
                <a:spcPts val="600"/>
              </a:spcBef>
              <a:spcAft>
                <a:spcPts val="0"/>
              </a:spcAft>
              <a:buClr>
                <a:schemeClr val="dk1"/>
              </a:buClr>
              <a:buSzPts val="1400"/>
              <a:buFont typeface="Arial"/>
              <a:buChar char="•"/>
            </a:pPr>
            <a:r>
              <a:rPr i="0" lang="en-US" u="none" cap="none" strike="noStrike">
                <a:solidFill>
                  <a:schemeClr val="dk1"/>
                </a:solidFill>
              </a:rPr>
              <a:t>Split data into training and test data sets, using </a:t>
            </a:r>
            <a:r>
              <a:rPr b="1" i="1" lang="en-US" u="none" cap="none" strike="noStrike">
                <a:solidFill>
                  <a:schemeClr val="dk1"/>
                </a:solidFill>
              </a:rPr>
              <a:t>train_test_split()</a:t>
            </a:r>
            <a:endParaRPr b="1" i="1">
              <a:solidFill>
                <a:schemeClr val="dk1"/>
              </a:solidFill>
            </a:endParaRPr>
          </a:p>
          <a:p>
            <a:pPr indent="-298450" lvl="1" marL="463550" marR="0" rtl="0" algn="l">
              <a:lnSpc>
                <a:spcPct val="100000"/>
              </a:lnSpc>
              <a:spcBef>
                <a:spcPts val="600"/>
              </a:spcBef>
              <a:spcAft>
                <a:spcPts val="0"/>
              </a:spcAft>
              <a:buClr>
                <a:schemeClr val="dk1"/>
              </a:buClr>
              <a:buSzPts val="1400"/>
              <a:buChar char="•"/>
            </a:pPr>
            <a:r>
              <a:rPr i="0" lang="en-US" u="none" cap="none" strike="noStrike">
                <a:solidFill>
                  <a:schemeClr val="dk1"/>
                </a:solidFill>
              </a:rPr>
              <a:t>Decide which type of machine learning algorithms are most appropriate</a:t>
            </a:r>
            <a:endParaRPr>
              <a:solidFill>
                <a:schemeClr val="dk1"/>
              </a:solidFill>
            </a:endParaRPr>
          </a:p>
          <a:p>
            <a:pPr indent="-285750" lvl="0" marL="285750" marR="0" rtl="0" algn="l">
              <a:lnSpc>
                <a:spcPct val="100000"/>
              </a:lnSpc>
              <a:spcBef>
                <a:spcPts val="600"/>
              </a:spcBef>
              <a:spcAft>
                <a:spcPts val="0"/>
              </a:spcAft>
              <a:buClr>
                <a:schemeClr val="dk1"/>
              </a:buClr>
              <a:buSzPts val="1400"/>
              <a:buChar char="•"/>
            </a:pPr>
            <a:r>
              <a:rPr lang="en-US">
                <a:solidFill>
                  <a:schemeClr val="dk1"/>
                </a:solidFill>
              </a:rPr>
              <a:t>For each chosen algorithm:</a:t>
            </a:r>
            <a:endParaRPr>
              <a:solidFill>
                <a:schemeClr val="dk1"/>
              </a:solidFill>
            </a:endParaRPr>
          </a:p>
          <a:p>
            <a:pPr indent="-298450" lvl="1" marL="463550" marR="0" rtl="0" algn="l">
              <a:lnSpc>
                <a:spcPct val="100000"/>
              </a:lnSpc>
              <a:spcBef>
                <a:spcPts val="600"/>
              </a:spcBef>
              <a:spcAft>
                <a:spcPts val="0"/>
              </a:spcAft>
              <a:buClr>
                <a:schemeClr val="dk1"/>
              </a:buClr>
              <a:buSzPts val="1400"/>
              <a:buFont typeface="Arial"/>
              <a:buChar char="•"/>
            </a:pPr>
            <a:r>
              <a:rPr i="0" lang="en-US" u="none" cap="none" strike="noStrike">
                <a:solidFill>
                  <a:schemeClr val="dk1"/>
                </a:solidFill>
              </a:rPr>
              <a:t>Create a </a:t>
            </a:r>
            <a:r>
              <a:rPr b="1" i="1" lang="en-US" u="none" cap="none" strike="noStrike">
                <a:solidFill>
                  <a:schemeClr val="dk1"/>
                </a:solidFill>
              </a:rPr>
              <a:t>GridSearchCV</a:t>
            </a:r>
            <a:r>
              <a:rPr i="0" lang="en-US" u="none" cap="none" strike="noStrike">
                <a:solidFill>
                  <a:schemeClr val="dk1"/>
                </a:solidFill>
              </a:rPr>
              <a:t> object and a dictionary of parameters</a:t>
            </a:r>
            <a:endParaRPr>
              <a:solidFill>
                <a:schemeClr val="dk1"/>
              </a:solidFill>
            </a:endParaRPr>
          </a:p>
          <a:p>
            <a:pPr indent="-298450" lvl="1" marL="463550" marR="0" rtl="0" algn="l">
              <a:lnSpc>
                <a:spcPct val="100000"/>
              </a:lnSpc>
              <a:spcBef>
                <a:spcPts val="600"/>
              </a:spcBef>
              <a:spcAft>
                <a:spcPts val="0"/>
              </a:spcAft>
              <a:buClr>
                <a:schemeClr val="dk1"/>
              </a:buClr>
              <a:buSzPts val="1400"/>
              <a:buChar char="•"/>
            </a:pPr>
            <a:r>
              <a:rPr i="0" lang="en-US" u="none" cap="none" strike="noStrike">
                <a:solidFill>
                  <a:schemeClr val="dk1"/>
                </a:solidFill>
              </a:rPr>
              <a:t>Fit the object to the parameters</a:t>
            </a:r>
            <a:endParaRPr>
              <a:solidFill>
                <a:schemeClr val="dk1"/>
              </a:solidFill>
            </a:endParaRPr>
          </a:p>
          <a:p>
            <a:pPr indent="-298450" lvl="1" marL="463550" marR="0" rtl="0" algn="l">
              <a:lnSpc>
                <a:spcPct val="100000"/>
              </a:lnSpc>
              <a:spcBef>
                <a:spcPts val="600"/>
              </a:spcBef>
              <a:spcAft>
                <a:spcPts val="0"/>
              </a:spcAft>
              <a:buClr>
                <a:schemeClr val="dk1"/>
              </a:buClr>
              <a:buSzPts val="1400"/>
              <a:buChar char="•"/>
            </a:pPr>
            <a:r>
              <a:rPr i="0" lang="en-US" u="none" cap="none" strike="noStrike">
                <a:solidFill>
                  <a:schemeClr val="dk1"/>
                </a:solidFill>
              </a:rPr>
              <a:t>Use the training data set to train the model</a:t>
            </a:r>
            <a:endParaRPr>
              <a:solidFill>
                <a:schemeClr val="dk1"/>
              </a:solidFill>
            </a:endParaRPr>
          </a:p>
        </p:txBody>
      </p:sp>
      <p:sp>
        <p:nvSpPr>
          <p:cNvPr id="244" name="Google Shape;244;p30"/>
          <p:cNvSpPr txBox="1"/>
          <p:nvPr/>
        </p:nvSpPr>
        <p:spPr>
          <a:xfrm>
            <a:off x="4677350" y="2139100"/>
            <a:ext cx="2552400" cy="549000"/>
          </a:xfrm>
          <a:prstGeom prst="rect">
            <a:avLst/>
          </a:prstGeom>
          <a:solidFill>
            <a:srgbClr val="CFE2F3"/>
          </a:solidFill>
          <a:ln cap="flat" cmpd="sng" w="9525">
            <a:solidFill>
              <a:srgbClr val="0F878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lang="en-US" sz="2000">
                <a:solidFill>
                  <a:srgbClr val="FF0000"/>
                </a:solidFill>
              </a:rPr>
              <a:t>Model Evaluation</a:t>
            </a:r>
            <a:endParaRPr b="1">
              <a:solidFill>
                <a:srgbClr val="FF0000"/>
              </a:solidFill>
            </a:endParaRPr>
          </a:p>
        </p:txBody>
      </p:sp>
      <p:sp>
        <p:nvSpPr>
          <p:cNvPr id="245" name="Google Shape;245;p30"/>
          <p:cNvSpPr txBox="1"/>
          <p:nvPr/>
        </p:nvSpPr>
        <p:spPr>
          <a:xfrm>
            <a:off x="4585525" y="2815049"/>
            <a:ext cx="3237000" cy="39210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Char char="•"/>
            </a:pPr>
            <a:r>
              <a:rPr lang="en-US">
                <a:solidFill>
                  <a:schemeClr val="dk1"/>
                </a:solidFill>
              </a:rPr>
              <a:t>For each chosen algorithm:</a:t>
            </a:r>
            <a:endParaRPr>
              <a:solidFill>
                <a:schemeClr val="dk1"/>
              </a:solidFill>
            </a:endParaRPr>
          </a:p>
          <a:p>
            <a:pPr indent="-298450" lvl="1" marL="463550" marR="0" rtl="0" algn="l">
              <a:lnSpc>
                <a:spcPct val="100000"/>
              </a:lnSpc>
              <a:spcBef>
                <a:spcPts val="600"/>
              </a:spcBef>
              <a:spcAft>
                <a:spcPts val="0"/>
              </a:spcAft>
              <a:buClr>
                <a:schemeClr val="dk1"/>
              </a:buClr>
              <a:buSzPts val="1400"/>
              <a:buChar char="•"/>
            </a:pPr>
            <a:r>
              <a:rPr i="0" lang="en-US" u="none" cap="none" strike="noStrike">
                <a:solidFill>
                  <a:schemeClr val="dk1"/>
                </a:solidFill>
              </a:rPr>
              <a:t>Using the output</a:t>
            </a:r>
            <a:r>
              <a:rPr b="1" i="1" lang="en-US" u="none" cap="none" strike="noStrike">
                <a:solidFill>
                  <a:schemeClr val="dk1"/>
                </a:solidFill>
              </a:rPr>
              <a:t> GridSearchCV </a:t>
            </a:r>
            <a:r>
              <a:rPr i="0" lang="en-US" u="none" cap="none" strike="noStrike">
                <a:solidFill>
                  <a:schemeClr val="dk1"/>
                </a:solidFill>
              </a:rPr>
              <a:t>object:</a:t>
            </a:r>
            <a:endParaRPr>
              <a:solidFill>
                <a:schemeClr val="dk1"/>
              </a:solidFill>
            </a:endParaRPr>
          </a:p>
          <a:p>
            <a:pPr indent="-311150" lvl="2" marL="647700" marR="0" rtl="0" algn="l">
              <a:lnSpc>
                <a:spcPct val="100000"/>
              </a:lnSpc>
              <a:spcBef>
                <a:spcPts val="600"/>
              </a:spcBef>
              <a:spcAft>
                <a:spcPts val="0"/>
              </a:spcAft>
              <a:buClr>
                <a:schemeClr val="dk1"/>
              </a:buClr>
              <a:buSzPts val="1400"/>
              <a:buFont typeface="Arial"/>
              <a:buChar char="•"/>
            </a:pPr>
            <a:r>
              <a:rPr i="0" lang="en-US" u="none" cap="none" strike="noStrike">
                <a:solidFill>
                  <a:schemeClr val="dk1"/>
                </a:solidFill>
              </a:rPr>
              <a:t>Check the tuned hyperparameters (</a:t>
            </a:r>
            <a:r>
              <a:rPr b="1" i="1" lang="en-US" u="none" cap="none" strike="noStrike">
                <a:solidFill>
                  <a:schemeClr val="dk1"/>
                </a:solidFill>
              </a:rPr>
              <a:t>best_params_</a:t>
            </a:r>
            <a:r>
              <a:rPr i="0" lang="en-US" u="none" cap="none" strike="noStrike">
                <a:solidFill>
                  <a:schemeClr val="dk1"/>
                </a:solidFill>
              </a:rPr>
              <a:t>)</a:t>
            </a:r>
            <a:endParaRPr>
              <a:solidFill>
                <a:schemeClr val="dk1"/>
              </a:solidFill>
            </a:endParaRPr>
          </a:p>
          <a:p>
            <a:pPr indent="-311150" lvl="2" marL="647700" marR="0" rtl="0" algn="l">
              <a:lnSpc>
                <a:spcPct val="100000"/>
              </a:lnSpc>
              <a:spcBef>
                <a:spcPts val="600"/>
              </a:spcBef>
              <a:spcAft>
                <a:spcPts val="0"/>
              </a:spcAft>
              <a:buClr>
                <a:schemeClr val="dk1"/>
              </a:buClr>
              <a:buSzPts val="1400"/>
              <a:buFont typeface="Arial"/>
              <a:buChar char="•"/>
            </a:pPr>
            <a:r>
              <a:rPr i="0" lang="en-US" u="none" cap="none" strike="noStrike">
                <a:solidFill>
                  <a:schemeClr val="dk1"/>
                </a:solidFill>
              </a:rPr>
              <a:t>Check the accuracy (</a:t>
            </a:r>
            <a:r>
              <a:rPr b="1" i="1" lang="en-US" u="none" cap="none" strike="noStrike">
                <a:solidFill>
                  <a:schemeClr val="dk1"/>
                </a:solidFill>
              </a:rPr>
              <a:t>score</a:t>
            </a:r>
            <a:r>
              <a:rPr i="0" lang="en-US" u="none" cap="none" strike="noStrike">
                <a:solidFill>
                  <a:schemeClr val="dk1"/>
                </a:solidFill>
              </a:rPr>
              <a:t> and </a:t>
            </a:r>
            <a:r>
              <a:rPr b="1" i="1" lang="en-US" u="none" cap="none" strike="noStrike">
                <a:solidFill>
                  <a:schemeClr val="dk1"/>
                </a:solidFill>
              </a:rPr>
              <a:t>best_score_</a:t>
            </a:r>
            <a:r>
              <a:rPr i="0" lang="en-US" u="none" cap="none" strike="noStrike">
                <a:solidFill>
                  <a:schemeClr val="dk1"/>
                </a:solidFill>
              </a:rPr>
              <a:t>)</a:t>
            </a:r>
            <a:endParaRPr>
              <a:solidFill>
                <a:schemeClr val="dk1"/>
              </a:solidFill>
            </a:endParaRPr>
          </a:p>
          <a:p>
            <a:pPr indent="-298450" lvl="1" marL="463550" marR="0" rtl="0" algn="l">
              <a:lnSpc>
                <a:spcPct val="100000"/>
              </a:lnSpc>
              <a:spcBef>
                <a:spcPts val="600"/>
              </a:spcBef>
              <a:spcAft>
                <a:spcPts val="0"/>
              </a:spcAft>
              <a:buClr>
                <a:schemeClr val="dk1"/>
              </a:buClr>
              <a:buSzPts val="1400"/>
              <a:buChar char="•"/>
            </a:pPr>
            <a:r>
              <a:rPr i="0" lang="en-US" u="none" cap="none" strike="noStrike">
                <a:solidFill>
                  <a:schemeClr val="dk1"/>
                </a:solidFill>
              </a:rPr>
              <a:t>Plot and examine the Confusion Matrix</a:t>
            </a:r>
            <a:endParaRPr>
              <a:solidFill>
                <a:schemeClr val="dk1"/>
              </a:solidFill>
            </a:endParaRPr>
          </a:p>
          <a:p>
            <a:pPr indent="0" lvl="0" marL="0" marR="0" rtl="0" algn="l">
              <a:lnSpc>
                <a:spcPct val="100000"/>
              </a:lnSpc>
              <a:spcBef>
                <a:spcPts val="600"/>
              </a:spcBef>
              <a:spcAft>
                <a:spcPts val="0"/>
              </a:spcAft>
              <a:buClr>
                <a:srgbClr val="000000"/>
              </a:buClr>
              <a:buSzPts val="1400"/>
              <a:buFont typeface="Arial"/>
              <a:buNone/>
            </a:pPr>
            <a:r>
              <a:t/>
            </a:r>
            <a:endParaRPr>
              <a:solidFill>
                <a:schemeClr val="dk1"/>
              </a:solidFill>
            </a:endParaRPr>
          </a:p>
        </p:txBody>
      </p:sp>
      <p:sp>
        <p:nvSpPr>
          <p:cNvPr id="246" name="Google Shape;246;p30"/>
          <p:cNvSpPr txBox="1"/>
          <p:nvPr/>
        </p:nvSpPr>
        <p:spPr>
          <a:xfrm>
            <a:off x="8278350" y="2039250"/>
            <a:ext cx="3734700" cy="627900"/>
          </a:xfrm>
          <a:prstGeom prst="rect">
            <a:avLst/>
          </a:prstGeom>
          <a:solidFill>
            <a:srgbClr val="CFE2F3"/>
          </a:solidFill>
          <a:ln cap="flat" cmpd="sng" w="9525">
            <a:solidFill>
              <a:srgbClr val="0F878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lang="en-US" sz="2000">
                <a:solidFill>
                  <a:srgbClr val="FF0000"/>
                </a:solidFill>
              </a:rPr>
              <a:t>Find the Best Classification Model</a:t>
            </a:r>
            <a:endParaRPr b="1">
              <a:solidFill>
                <a:srgbClr val="FF0000"/>
              </a:solidFill>
            </a:endParaRPr>
          </a:p>
        </p:txBody>
      </p:sp>
      <p:sp>
        <p:nvSpPr>
          <p:cNvPr id="247" name="Google Shape;247;p30"/>
          <p:cNvSpPr txBox="1"/>
          <p:nvPr/>
        </p:nvSpPr>
        <p:spPr>
          <a:xfrm>
            <a:off x="8358250" y="2815051"/>
            <a:ext cx="3093900" cy="36828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Char char="•"/>
            </a:pPr>
            <a:r>
              <a:rPr lang="en-US">
                <a:solidFill>
                  <a:schemeClr val="dk1"/>
                </a:solidFill>
              </a:rPr>
              <a:t>Review the accuracy scores for all chosen algorithms</a:t>
            </a:r>
            <a:endParaRPr>
              <a:solidFill>
                <a:schemeClr val="dk1"/>
              </a:solidFill>
            </a:endParaRPr>
          </a:p>
          <a:p>
            <a:pPr indent="-342900" lvl="0" marL="342900" marR="0" rtl="0" algn="l">
              <a:lnSpc>
                <a:spcPct val="100000"/>
              </a:lnSpc>
              <a:spcBef>
                <a:spcPts val="600"/>
              </a:spcBef>
              <a:spcAft>
                <a:spcPts val="0"/>
              </a:spcAft>
              <a:buClr>
                <a:schemeClr val="dk1"/>
              </a:buClr>
              <a:buSzPts val="1400"/>
              <a:buChar char="•"/>
            </a:pPr>
            <a:r>
              <a:rPr lang="en-US">
                <a:solidFill>
                  <a:schemeClr val="dk1"/>
                </a:solidFill>
              </a:rPr>
              <a:t>The model with the highest accuracy score is determined as the best performing model</a:t>
            </a:r>
            <a:endParaRPr>
              <a:solidFill>
                <a:schemeClr val="dk1"/>
              </a:solidFill>
            </a:endParaRPr>
          </a:p>
        </p:txBody>
      </p:sp>
      <p:sp>
        <p:nvSpPr>
          <p:cNvPr id="248" name="Google Shape;248;p30"/>
          <p:cNvSpPr txBox="1"/>
          <p:nvPr/>
        </p:nvSpPr>
        <p:spPr>
          <a:xfrm>
            <a:off x="8358250" y="53805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https://github.com/eruguUppi/Capstone-Project/blob/main/5.%20Predictive%20Analysic%20-%20Classification.ipynb</a:t>
            </a:r>
            <a:endParaRPr i="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
        <p:nvSpPr>
          <p:cNvPr id="256" name="Google Shape;256;p31"/>
          <p:cNvSpPr txBox="1"/>
          <p:nvPr/>
        </p:nvSpPr>
        <p:spPr>
          <a:xfrm>
            <a:off x="1987525" y="1749075"/>
            <a:ext cx="6596700" cy="615600"/>
          </a:xfrm>
          <a:prstGeom prst="rect">
            <a:avLst/>
          </a:prstGeom>
          <a:solidFill>
            <a:srgbClr val="00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292929"/>
                </a:solidFill>
              </a:rPr>
              <a:t>Exploratory Data Analysis Results</a:t>
            </a:r>
            <a:endParaRPr b="1" sz="2800"/>
          </a:p>
        </p:txBody>
      </p:sp>
      <p:sp>
        <p:nvSpPr>
          <p:cNvPr id="257" name="Google Shape;257;p31"/>
          <p:cNvSpPr txBox="1"/>
          <p:nvPr/>
        </p:nvSpPr>
        <p:spPr>
          <a:xfrm>
            <a:off x="2058750" y="3026050"/>
            <a:ext cx="5808000" cy="615600"/>
          </a:xfrm>
          <a:prstGeom prst="rect">
            <a:avLst/>
          </a:prstGeom>
          <a:solidFill>
            <a:srgbClr val="00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292929"/>
                </a:solidFill>
              </a:rPr>
              <a:t>Interactive Analysis Results</a:t>
            </a:r>
            <a:endParaRPr b="1" sz="2800"/>
          </a:p>
        </p:txBody>
      </p:sp>
      <p:sp>
        <p:nvSpPr>
          <p:cNvPr id="258" name="Google Shape;258;p31"/>
          <p:cNvSpPr txBox="1"/>
          <p:nvPr/>
        </p:nvSpPr>
        <p:spPr>
          <a:xfrm>
            <a:off x="2112225" y="4387500"/>
            <a:ext cx="5808000" cy="615600"/>
          </a:xfrm>
          <a:prstGeom prst="rect">
            <a:avLst/>
          </a:prstGeom>
          <a:solidFill>
            <a:srgbClr val="00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rgbClr val="292929"/>
                </a:solidFill>
              </a:rPr>
              <a:t>Predictive Analysis Results</a:t>
            </a:r>
            <a:endParaRPr b="1" sz="2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70" name="Google Shape;270;p33"/>
          <p:cNvPicPr preferRelativeResize="0"/>
          <p:nvPr/>
        </p:nvPicPr>
        <p:blipFill>
          <a:blip r:embed="rId4">
            <a:alphaModFix/>
          </a:blip>
          <a:stretch>
            <a:fillRect/>
          </a:stretch>
        </p:blipFill>
        <p:spPr>
          <a:xfrm>
            <a:off x="6799161" y="1319999"/>
            <a:ext cx="5392839" cy="4633074"/>
          </a:xfrm>
          <a:prstGeom prst="rect">
            <a:avLst/>
          </a:prstGeom>
          <a:noFill/>
          <a:ln>
            <a:noFill/>
          </a:ln>
        </p:spPr>
      </p:pic>
      <p:sp>
        <p:nvSpPr>
          <p:cNvPr id="271" name="Google Shape;271;p33"/>
          <p:cNvSpPr txBox="1"/>
          <p:nvPr/>
        </p:nvSpPr>
        <p:spPr>
          <a:xfrm>
            <a:off x="684463" y="1475700"/>
            <a:ext cx="5691300" cy="495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600">
                <a:solidFill>
                  <a:schemeClr val="dk1"/>
                </a:solidFill>
              </a:rPr>
              <a:t>The scatter plot of Launch Site vs. Flight Number reveals that:</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The rate of success at a launch site increases with</a:t>
            </a:r>
            <a:r>
              <a:rPr lang="en-US" sz="1600">
                <a:solidFill>
                  <a:schemeClr val="dk1"/>
                </a:solidFill>
              </a:rPr>
              <a:t> the number of flights</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Most of the early  are</a:t>
            </a:r>
            <a:r>
              <a:rPr lang="en-US" sz="1600">
                <a:solidFill>
                  <a:schemeClr val="dk1"/>
                </a:solidFill>
              </a:rPr>
              <a:t> launched </a:t>
            </a:r>
            <a:r>
              <a:rPr lang="en-US" sz="1600">
                <a:solidFill>
                  <a:schemeClr val="dk1"/>
                </a:solidFill>
              </a:rPr>
              <a:t>from CCAFS SLC 40, and are unsuccessful. </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The flights from VAFB SLC 4E also show this trend, that earlier flights are less successful.</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No early flights are launched from KSC LC 39A, so the launches from this site are more successful.</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Above a flight number of around 30, there are significantly more successful landings (Class = 1).</a:t>
            </a:r>
            <a:endParaRPr sz="1600">
              <a:solidFill>
                <a:schemeClr val="dk1"/>
              </a:solidFill>
            </a:endParaRPr>
          </a:p>
          <a:p>
            <a:pPr indent="-184150" lvl="0" marL="285750" rtl="0" algn="l">
              <a:spcBef>
                <a:spcPts val="600"/>
              </a:spcBef>
              <a:spcAft>
                <a:spcPts val="0"/>
              </a:spcAft>
              <a:buNone/>
            </a:pPr>
            <a:r>
              <a:t/>
            </a:r>
            <a:endParaRPr sz="1600">
              <a:solidFill>
                <a:schemeClr val="dk1"/>
              </a:solidFill>
            </a:endParaRPr>
          </a:p>
          <a:p>
            <a:pPr indent="0" lvl="0" marL="0" rtl="0" algn="l">
              <a:spcBef>
                <a:spcPts val="600"/>
              </a:spcBef>
              <a:spcAft>
                <a:spcPts val="0"/>
              </a:spcAft>
              <a:buNone/>
            </a:pPr>
            <a:r>
              <a:t/>
            </a:r>
            <a:endParaRPr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7" name="Google Shape;277;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78" name="Google Shape;278;p34"/>
          <p:cNvPicPr preferRelativeResize="0"/>
          <p:nvPr/>
        </p:nvPicPr>
        <p:blipFill>
          <a:blip r:embed="rId4">
            <a:alphaModFix/>
          </a:blip>
          <a:stretch>
            <a:fillRect/>
          </a:stretch>
        </p:blipFill>
        <p:spPr>
          <a:xfrm>
            <a:off x="6652399" y="1392499"/>
            <a:ext cx="5335287" cy="4633075"/>
          </a:xfrm>
          <a:prstGeom prst="rect">
            <a:avLst/>
          </a:prstGeom>
          <a:noFill/>
          <a:ln>
            <a:noFill/>
          </a:ln>
        </p:spPr>
      </p:pic>
      <p:sp>
        <p:nvSpPr>
          <p:cNvPr id="279" name="Google Shape;279;p34"/>
          <p:cNvSpPr txBox="1"/>
          <p:nvPr/>
        </p:nvSpPr>
        <p:spPr>
          <a:xfrm>
            <a:off x="404827" y="1447800"/>
            <a:ext cx="5109600" cy="495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600">
                <a:solidFill>
                  <a:schemeClr val="dk1"/>
                </a:solidFill>
              </a:rPr>
              <a:t>The scatter plot of Launch Site vs. Payload Mass shows that: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Most of landings are successful a</a:t>
            </a:r>
            <a:r>
              <a:rPr lang="en-US" sz="1600">
                <a:solidFill>
                  <a:schemeClr val="dk1"/>
                </a:solidFill>
              </a:rPr>
              <a:t>bove a payload mass of around 7000 kg </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There are a very few heavier launches and are successful too </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There is no clear correlation between payload mass and success rate for a given launch site but the launches from VAFB SLC 4E are mostly successful for all payloads </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All sites launched a variety of payload masses, with most of the launches from CCAFS SLC 40 being comparatively lighter payloads</a:t>
            </a:r>
            <a:endParaRPr sz="16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5" name="Google Shape;285;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86" name="Google Shape;286;p35"/>
          <p:cNvPicPr preferRelativeResize="0"/>
          <p:nvPr/>
        </p:nvPicPr>
        <p:blipFill>
          <a:blip r:embed="rId4">
            <a:alphaModFix/>
          </a:blip>
          <a:stretch>
            <a:fillRect/>
          </a:stretch>
        </p:blipFill>
        <p:spPr>
          <a:xfrm>
            <a:off x="6199624" y="1392499"/>
            <a:ext cx="5865875" cy="4633074"/>
          </a:xfrm>
          <a:prstGeom prst="rect">
            <a:avLst/>
          </a:prstGeom>
          <a:noFill/>
          <a:ln>
            <a:noFill/>
          </a:ln>
        </p:spPr>
      </p:pic>
      <p:sp>
        <p:nvSpPr>
          <p:cNvPr id="287" name="Google Shape;287;p35"/>
          <p:cNvSpPr txBox="1"/>
          <p:nvPr/>
        </p:nvSpPr>
        <p:spPr>
          <a:xfrm>
            <a:off x="884200" y="1488150"/>
            <a:ext cx="4683000" cy="3881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600">
                <a:solidFill>
                  <a:schemeClr val="dk1"/>
                </a:solidFill>
              </a:rPr>
              <a:t>The bar chart of Success Rate vs. Orbit Type shows that the following orbits have the highest (100%) success rate:</a:t>
            </a:r>
            <a:endParaRPr sz="20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ES-L1 (Earth-Sun First Lagrangian Point)</a:t>
            </a:r>
            <a:endParaRPr sz="20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GEO (Geostationary Orbit)</a:t>
            </a:r>
            <a:endParaRPr sz="20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HEO (High Earth Orbit)</a:t>
            </a:r>
            <a:endParaRPr sz="20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SSO (Sun-synchronous Orbit)</a:t>
            </a:r>
            <a:endParaRPr sz="2000">
              <a:solidFill>
                <a:schemeClr val="dk1"/>
              </a:solidFill>
            </a:endParaRPr>
          </a:p>
          <a:p>
            <a:pPr indent="-184150" lvl="0" marL="285750" rtl="0" algn="l">
              <a:spcBef>
                <a:spcPts val="600"/>
              </a:spcBef>
              <a:spcAft>
                <a:spcPts val="0"/>
              </a:spcAft>
              <a:buNone/>
            </a:pPr>
            <a:r>
              <a:t/>
            </a:r>
            <a:endParaRPr sz="1600">
              <a:solidFill>
                <a:schemeClr val="dk1"/>
              </a:solidFill>
            </a:endParaRPr>
          </a:p>
          <a:p>
            <a:pPr indent="0" lvl="0" marL="0" rtl="0" algn="l">
              <a:spcBef>
                <a:spcPts val="600"/>
              </a:spcBef>
              <a:spcAft>
                <a:spcPts val="0"/>
              </a:spcAft>
              <a:buNone/>
            </a:pPr>
            <a:r>
              <a:rPr lang="en-US" sz="1600">
                <a:solidFill>
                  <a:schemeClr val="dk1"/>
                </a:solidFill>
              </a:rPr>
              <a:t>The orbit with the lowest (0%) success rate is:</a:t>
            </a:r>
            <a:endParaRPr sz="20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SO (Heliocentric Orbit)</a:t>
            </a:r>
            <a:endParaRPr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3" name="Google Shape;293;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94" name="Google Shape;294;p36"/>
          <p:cNvPicPr preferRelativeResize="0"/>
          <p:nvPr/>
        </p:nvPicPr>
        <p:blipFill>
          <a:blip r:embed="rId4">
            <a:alphaModFix/>
          </a:blip>
          <a:stretch>
            <a:fillRect/>
          </a:stretch>
        </p:blipFill>
        <p:spPr>
          <a:xfrm>
            <a:off x="6812174" y="1453149"/>
            <a:ext cx="5311271" cy="4633074"/>
          </a:xfrm>
          <a:prstGeom prst="rect">
            <a:avLst/>
          </a:prstGeom>
          <a:noFill/>
          <a:ln>
            <a:noFill/>
          </a:ln>
        </p:spPr>
      </p:pic>
      <p:sp>
        <p:nvSpPr>
          <p:cNvPr id="295" name="Google Shape;295;p36"/>
          <p:cNvSpPr txBox="1"/>
          <p:nvPr/>
        </p:nvSpPr>
        <p:spPr>
          <a:xfrm>
            <a:off x="404829" y="1447800"/>
            <a:ext cx="5975400" cy="495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600">
                <a:solidFill>
                  <a:schemeClr val="dk1"/>
                </a:solidFill>
              </a:rPr>
              <a:t>S</a:t>
            </a:r>
            <a:r>
              <a:rPr lang="en-US" sz="1600">
                <a:solidFill>
                  <a:schemeClr val="dk1"/>
                </a:solidFill>
              </a:rPr>
              <a:t>catter plot of Orbit Type vs. Flight number shows: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GEO, HEO, and ES-L1 orbits have 100% success rate with only one launch. </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The 100% success rate of SSO launch is impressive with all successful flights.</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No </a:t>
            </a:r>
            <a:r>
              <a:rPr lang="en-US" sz="1600">
                <a:solidFill>
                  <a:schemeClr val="dk1"/>
                </a:solidFill>
              </a:rPr>
              <a:t>relationship between Flight Number and Success Rate for GTO is found.</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T</a:t>
            </a:r>
            <a:r>
              <a:rPr lang="en-US" sz="1600">
                <a:solidFill>
                  <a:schemeClr val="dk1"/>
                </a:solidFill>
              </a:rPr>
              <a:t>he success rate of booster landings seems to increase with Flight Number in all launches except in GTO.</a:t>
            </a:r>
            <a:endParaRPr sz="1600">
              <a:solidFill>
                <a:schemeClr val="dk1"/>
              </a:solidFill>
            </a:endParaRPr>
          </a:p>
          <a:p>
            <a:pPr indent="0" lvl="0" marL="0" rtl="0" algn="l">
              <a:spcBef>
                <a:spcPts val="600"/>
              </a:spcBef>
              <a:spcAft>
                <a:spcPts val="0"/>
              </a:spcAft>
              <a:buNone/>
            </a:pPr>
            <a:r>
              <a:t/>
            </a:r>
            <a:endParaRPr sz="1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1" name="Google Shape;301;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302" name="Google Shape;302;p37"/>
          <p:cNvPicPr preferRelativeResize="0"/>
          <p:nvPr/>
        </p:nvPicPr>
        <p:blipFill>
          <a:blip r:embed="rId4">
            <a:alphaModFix/>
          </a:blip>
          <a:stretch>
            <a:fillRect/>
          </a:stretch>
        </p:blipFill>
        <p:spPr>
          <a:xfrm>
            <a:off x="6705624" y="1392499"/>
            <a:ext cx="5411678" cy="4633074"/>
          </a:xfrm>
          <a:prstGeom prst="rect">
            <a:avLst/>
          </a:prstGeom>
          <a:noFill/>
          <a:ln>
            <a:noFill/>
          </a:ln>
        </p:spPr>
      </p:pic>
      <p:sp>
        <p:nvSpPr>
          <p:cNvPr id="303" name="Google Shape;303;p37"/>
          <p:cNvSpPr txBox="1"/>
          <p:nvPr/>
        </p:nvSpPr>
        <p:spPr>
          <a:xfrm>
            <a:off x="404827" y="1447800"/>
            <a:ext cx="5691300" cy="495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600">
                <a:solidFill>
                  <a:schemeClr val="dk1"/>
                </a:solidFill>
              </a:rPr>
              <a:t>S</a:t>
            </a:r>
            <a:r>
              <a:rPr lang="en-US" sz="1600">
                <a:solidFill>
                  <a:schemeClr val="dk1"/>
                </a:solidFill>
              </a:rPr>
              <a:t>catter plot of Orbit Type vs. Payload Mass shows that: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For</a:t>
            </a:r>
            <a:r>
              <a:rPr lang="en-US" sz="1600">
                <a:solidFill>
                  <a:schemeClr val="dk1"/>
                </a:solidFill>
              </a:rPr>
              <a:t> heavy payloads below orbit launches’ booster landings are successful:</a:t>
            </a:r>
            <a:endParaRPr sz="2000">
              <a:solidFill>
                <a:schemeClr val="dk1"/>
              </a:solidFill>
            </a:endParaRPr>
          </a:p>
          <a:p>
            <a:pPr indent="-285750" lvl="1" marL="463550" rtl="0" algn="l">
              <a:spcBef>
                <a:spcPts val="600"/>
              </a:spcBef>
              <a:spcAft>
                <a:spcPts val="0"/>
              </a:spcAft>
              <a:buClr>
                <a:schemeClr val="dk1"/>
              </a:buClr>
              <a:buSzPts val="1400"/>
              <a:buFont typeface="Arial"/>
              <a:buChar char="•"/>
            </a:pPr>
            <a:r>
              <a:rPr lang="en-US">
                <a:solidFill>
                  <a:schemeClr val="dk1"/>
                </a:solidFill>
              </a:rPr>
              <a:t>PO </a:t>
            </a:r>
            <a:endParaRPr>
              <a:solidFill>
                <a:schemeClr val="dk1"/>
              </a:solidFill>
            </a:endParaRPr>
          </a:p>
          <a:p>
            <a:pPr indent="-285750" lvl="1" marL="463550" rtl="0" algn="l">
              <a:spcBef>
                <a:spcPts val="600"/>
              </a:spcBef>
              <a:spcAft>
                <a:spcPts val="0"/>
              </a:spcAft>
              <a:buClr>
                <a:schemeClr val="dk1"/>
              </a:buClr>
              <a:buSzPts val="1400"/>
              <a:buFont typeface="Arial"/>
              <a:buChar char="•"/>
            </a:pPr>
            <a:r>
              <a:rPr lang="en-US">
                <a:solidFill>
                  <a:schemeClr val="dk1"/>
                </a:solidFill>
              </a:rPr>
              <a:t>ISS</a:t>
            </a:r>
            <a:endParaRPr sz="1800">
              <a:solidFill>
                <a:schemeClr val="dk1"/>
              </a:solidFill>
            </a:endParaRPr>
          </a:p>
          <a:p>
            <a:pPr indent="-285750" lvl="1" marL="463550" rtl="0" algn="l">
              <a:spcBef>
                <a:spcPts val="600"/>
              </a:spcBef>
              <a:spcAft>
                <a:spcPts val="0"/>
              </a:spcAft>
              <a:buClr>
                <a:schemeClr val="dk1"/>
              </a:buClr>
              <a:buSzPts val="1400"/>
              <a:buFont typeface="Arial"/>
              <a:buChar char="•"/>
            </a:pPr>
            <a:r>
              <a:rPr lang="en-US">
                <a:solidFill>
                  <a:schemeClr val="dk1"/>
                </a:solidFill>
              </a:rPr>
              <a:t>LEO</a:t>
            </a:r>
            <a:endParaRPr>
              <a:solidFill>
                <a:schemeClr val="dk1"/>
              </a:solidFill>
            </a:endParaRPr>
          </a:p>
          <a:p>
            <a:pPr indent="0" lvl="0" marL="177800" rtl="0" algn="l">
              <a:spcBef>
                <a:spcPts val="600"/>
              </a:spcBef>
              <a:spcAft>
                <a:spcPts val="0"/>
              </a:spcAft>
              <a:buNone/>
            </a:pPr>
            <a:r>
              <a:t/>
            </a:r>
            <a:endParaRPr>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For GTO, no </a:t>
            </a:r>
            <a:r>
              <a:rPr lang="en-US" sz="1600">
                <a:solidFill>
                  <a:schemeClr val="dk1"/>
                </a:solidFill>
              </a:rPr>
              <a:t>relationship between payload mass and success rate is found.</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All booster landings are successful for SSO launches of all Payloads</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VLEO (Very Low Earth Orbit) launches are associated with heavier payloads.</a:t>
            </a:r>
            <a:endParaRPr sz="1600">
              <a:solidFill>
                <a:schemeClr val="dk1"/>
              </a:solidFill>
            </a:endParaRPr>
          </a:p>
          <a:p>
            <a:pPr indent="-184150" lvl="0" marL="285750" rtl="0" algn="l">
              <a:spcBef>
                <a:spcPts val="600"/>
              </a:spcBef>
              <a:spcAft>
                <a:spcPts val="0"/>
              </a:spcAft>
              <a:buNone/>
            </a:pPr>
            <a:r>
              <a:t/>
            </a:r>
            <a:endParaRPr sz="1600">
              <a:solidFill>
                <a:schemeClr val="dk1"/>
              </a:solidFill>
            </a:endParaRPr>
          </a:p>
          <a:p>
            <a:pPr indent="0" lvl="0" marL="0" rtl="0" algn="l">
              <a:spcBef>
                <a:spcPts val="600"/>
              </a:spcBef>
              <a:spcAft>
                <a:spcPts val="0"/>
              </a:spcAft>
              <a:buNone/>
            </a:pPr>
            <a:r>
              <a:t/>
            </a:r>
            <a:endParaRPr sz="1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310" name="Google Shape;310;p38"/>
          <p:cNvPicPr preferRelativeResize="0"/>
          <p:nvPr/>
        </p:nvPicPr>
        <p:blipFill>
          <a:blip r:embed="rId4">
            <a:alphaModFix/>
          </a:blip>
          <a:stretch>
            <a:fillRect/>
          </a:stretch>
        </p:blipFill>
        <p:spPr>
          <a:xfrm>
            <a:off x="6375500" y="1386575"/>
            <a:ext cx="5649850" cy="4142725"/>
          </a:xfrm>
          <a:prstGeom prst="rect">
            <a:avLst/>
          </a:prstGeom>
          <a:noFill/>
          <a:ln>
            <a:noFill/>
          </a:ln>
        </p:spPr>
      </p:pic>
      <p:sp>
        <p:nvSpPr>
          <p:cNvPr id="311" name="Google Shape;311;p38"/>
          <p:cNvSpPr txBox="1"/>
          <p:nvPr/>
        </p:nvSpPr>
        <p:spPr>
          <a:xfrm>
            <a:off x="404826" y="1447800"/>
            <a:ext cx="5549100" cy="495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600">
                <a:solidFill>
                  <a:schemeClr val="dk1"/>
                </a:solidFill>
              </a:rPr>
              <a:t>The line chart of yearly average success rate shows that: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Before 2013, all booster </a:t>
            </a:r>
            <a:r>
              <a:rPr lang="en-US" sz="1600">
                <a:solidFill>
                  <a:schemeClr val="dk1"/>
                </a:solidFill>
              </a:rPr>
              <a:t>landings are unsuccessful</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After 2013, the success rate increased, despite small dips in 2018 and 2020</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After 2016, the booster landings have more 50% of success rate</a:t>
            </a:r>
            <a:endParaRPr sz="1600">
              <a:solidFill>
                <a:schemeClr val="dk1"/>
              </a:solidFill>
            </a:endParaRPr>
          </a:p>
          <a:p>
            <a:pPr indent="0" lvl="0" marL="0" rtl="0" algn="l">
              <a:spcBef>
                <a:spcPts val="600"/>
              </a:spcBef>
              <a:spcAft>
                <a:spcPts val="0"/>
              </a:spcAft>
              <a:buNone/>
            </a:pPr>
            <a:r>
              <a:t/>
            </a:r>
            <a:endParaRPr sz="1600">
              <a:solidFill>
                <a:schemeClr val="dk1"/>
              </a:solidFill>
            </a:endParaRPr>
          </a:p>
          <a:p>
            <a:pPr indent="-285750" lvl="0" marL="285750" rtl="0" algn="l">
              <a:spcBef>
                <a:spcPts val="600"/>
              </a:spcBef>
              <a:spcAft>
                <a:spcPts val="0"/>
              </a:spcAft>
              <a:buClr>
                <a:schemeClr val="dk1"/>
              </a:buClr>
              <a:buSzPts val="1600"/>
              <a:buChar char="•"/>
            </a:pPr>
            <a:r>
              <a:rPr lang="en-US" sz="1600">
                <a:solidFill>
                  <a:schemeClr val="dk1"/>
                </a:solidFill>
              </a:rPr>
              <a:t>It indicates that SpaceX has mastered the technology of landing first stage boosters for </a:t>
            </a:r>
            <a:r>
              <a:rPr lang="en-US" sz="1600">
                <a:solidFill>
                  <a:schemeClr val="dk1"/>
                </a:solidFill>
              </a:rPr>
              <a:t>reuse</a:t>
            </a:r>
            <a:endParaRPr sz="2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7" name="Google Shape;317;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 - </a:t>
            </a:r>
            <a:r>
              <a:rPr b="1" lang="en-US" sz="4000">
                <a:solidFill>
                  <a:srgbClr val="0B49CB"/>
                </a:solidFill>
              </a:rPr>
              <a:t>EDA with SQL</a:t>
            </a:r>
            <a:endParaRPr b="1"/>
          </a:p>
        </p:txBody>
      </p:sp>
      <p:sp>
        <p:nvSpPr>
          <p:cNvPr id="318" name="Google Shape;318;p39"/>
          <p:cNvSpPr txBox="1"/>
          <p:nvPr/>
        </p:nvSpPr>
        <p:spPr>
          <a:xfrm>
            <a:off x="298100" y="5419800"/>
            <a:ext cx="109875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The </a:t>
            </a:r>
            <a:r>
              <a:rPr lang="en-US" sz="2000">
                <a:solidFill>
                  <a:schemeClr val="dk1"/>
                </a:solidFill>
              </a:rPr>
              <a:t>UNIQUE constraint returns only unique values from the LAUNCH_SITE column of the SPACEXTBL table.</a:t>
            </a:r>
            <a:endParaRPr sz="2000">
              <a:solidFill>
                <a:schemeClr val="dk1"/>
              </a:solidFill>
            </a:endParaRPr>
          </a:p>
        </p:txBody>
      </p:sp>
      <p:pic>
        <p:nvPicPr>
          <p:cNvPr id="319" name="Google Shape;319;p39"/>
          <p:cNvPicPr preferRelativeResize="0"/>
          <p:nvPr/>
        </p:nvPicPr>
        <p:blipFill>
          <a:blip r:embed="rId4">
            <a:alphaModFix/>
          </a:blip>
          <a:stretch>
            <a:fillRect/>
          </a:stretch>
        </p:blipFill>
        <p:spPr>
          <a:xfrm>
            <a:off x="3408425" y="1613686"/>
            <a:ext cx="5238750" cy="409575"/>
          </a:xfrm>
          <a:prstGeom prst="rect">
            <a:avLst/>
          </a:prstGeom>
          <a:noFill/>
          <a:ln>
            <a:noFill/>
          </a:ln>
        </p:spPr>
      </p:pic>
      <p:pic>
        <p:nvPicPr>
          <p:cNvPr id="320" name="Google Shape;320;p39"/>
          <p:cNvPicPr preferRelativeResize="0"/>
          <p:nvPr/>
        </p:nvPicPr>
        <p:blipFill>
          <a:blip r:embed="rId5">
            <a:alphaModFix/>
          </a:blip>
          <a:stretch>
            <a:fillRect/>
          </a:stretch>
        </p:blipFill>
        <p:spPr>
          <a:xfrm>
            <a:off x="4543425" y="3157162"/>
            <a:ext cx="1552575" cy="1314450"/>
          </a:xfrm>
          <a:prstGeom prst="rect">
            <a:avLst/>
          </a:prstGeom>
          <a:noFill/>
          <a:ln cap="flat" cmpd="sng" w="9525">
            <a:solidFill>
              <a:srgbClr val="0F878A"/>
            </a:solidFill>
            <a:prstDash val="solid"/>
            <a:round/>
            <a:headEnd len="sm" w="sm" type="none"/>
            <a:tailEnd len="sm" w="sm" type="none"/>
          </a:ln>
        </p:spPr>
      </p:pic>
      <p:sp>
        <p:nvSpPr>
          <p:cNvPr id="321" name="Google Shape;321;p39"/>
          <p:cNvSpPr txBox="1"/>
          <p:nvPr/>
        </p:nvSpPr>
        <p:spPr>
          <a:xfrm>
            <a:off x="770000" y="1587625"/>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322" name="Google Shape;322;p39"/>
          <p:cNvSpPr txBox="1"/>
          <p:nvPr/>
        </p:nvSpPr>
        <p:spPr>
          <a:xfrm>
            <a:off x="882450" y="3022900"/>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r>
              <a:rPr b="1" i="1" lang="en-US" sz="1800"/>
              <a:t>:</a:t>
            </a:r>
            <a:endParaRPr b="1" i="1"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8" name="Google Shape;328;p40"/>
          <p:cNvSpPr txBox="1"/>
          <p:nvPr>
            <p:ph idx="1" type="body"/>
          </p:nvPr>
        </p:nvSpPr>
        <p:spPr>
          <a:xfrm>
            <a:off x="770000" y="1452750"/>
            <a:ext cx="6848400" cy="5490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5 records where launch sites begin with `CCA`</a:t>
            </a:r>
            <a:endParaRPr/>
          </a:p>
        </p:txBody>
      </p:sp>
      <p:sp>
        <p:nvSpPr>
          <p:cNvPr id="329" name="Google Shape;32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330" name="Google Shape;330;p40"/>
          <p:cNvSpPr txBox="1"/>
          <p:nvPr/>
        </p:nvSpPr>
        <p:spPr>
          <a:xfrm>
            <a:off x="591850" y="5345850"/>
            <a:ext cx="106356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LIMIT 5 fetches only 5 records, and the LIKE keyword is used with the wild card ‘CCA%’ to retrieve string values beginning with ‘CCA’. </a:t>
            </a:r>
            <a:endParaRPr>
              <a:solidFill>
                <a:schemeClr val="dk1"/>
              </a:solidFill>
            </a:endParaRPr>
          </a:p>
        </p:txBody>
      </p:sp>
      <p:pic>
        <p:nvPicPr>
          <p:cNvPr id="331" name="Google Shape;331;p40"/>
          <p:cNvPicPr preferRelativeResize="0"/>
          <p:nvPr/>
        </p:nvPicPr>
        <p:blipFill>
          <a:blip r:embed="rId4">
            <a:alphaModFix/>
          </a:blip>
          <a:stretch>
            <a:fillRect/>
          </a:stretch>
        </p:blipFill>
        <p:spPr>
          <a:xfrm>
            <a:off x="2922225" y="2180800"/>
            <a:ext cx="7800975" cy="428625"/>
          </a:xfrm>
          <a:prstGeom prst="rect">
            <a:avLst/>
          </a:prstGeom>
          <a:noFill/>
          <a:ln>
            <a:noFill/>
          </a:ln>
        </p:spPr>
      </p:pic>
      <p:pic>
        <p:nvPicPr>
          <p:cNvPr id="332" name="Google Shape;332;p40"/>
          <p:cNvPicPr preferRelativeResize="0"/>
          <p:nvPr/>
        </p:nvPicPr>
        <p:blipFill>
          <a:blip r:embed="rId5">
            <a:alphaModFix/>
          </a:blip>
          <a:stretch>
            <a:fillRect/>
          </a:stretch>
        </p:blipFill>
        <p:spPr>
          <a:xfrm>
            <a:off x="6011650" y="3429000"/>
            <a:ext cx="1485900" cy="1609725"/>
          </a:xfrm>
          <a:prstGeom prst="rect">
            <a:avLst/>
          </a:prstGeom>
          <a:noFill/>
          <a:ln cap="flat" cmpd="sng" w="9525">
            <a:solidFill>
              <a:srgbClr val="0F878A"/>
            </a:solidFill>
            <a:prstDash val="solid"/>
            <a:round/>
            <a:headEnd len="sm" w="sm" type="none"/>
            <a:tailEnd len="sm" w="sm" type="none"/>
          </a:ln>
        </p:spPr>
      </p:pic>
      <p:sp>
        <p:nvSpPr>
          <p:cNvPr id="333" name="Google Shape;333;p40"/>
          <p:cNvSpPr txBox="1"/>
          <p:nvPr/>
        </p:nvSpPr>
        <p:spPr>
          <a:xfrm>
            <a:off x="823275" y="2164263"/>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334" name="Google Shape;334;p40"/>
          <p:cNvSpPr txBox="1"/>
          <p:nvPr/>
        </p:nvSpPr>
        <p:spPr>
          <a:xfrm>
            <a:off x="823275" y="3198150"/>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endParaRPr b="1" i="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41"/>
          <p:cNvSpPr txBox="1"/>
          <p:nvPr>
            <p:ph idx="1" type="body"/>
          </p:nvPr>
        </p:nvSpPr>
        <p:spPr>
          <a:xfrm>
            <a:off x="770000" y="1466100"/>
            <a:ext cx="9745500" cy="840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Calculate the total payload carried by boosters from NASA</a:t>
            </a:r>
            <a:endParaRPr/>
          </a:p>
          <a:p>
            <a:pPr indent="0" lvl="0" marL="457200" marR="0" rtl="0" algn="l">
              <a:lnSpc>
                <a:spcPct val="100000"/>
              </a:lnSpc>
              <a:spcBef>
                <a:spcPts val="1400"/>
              </a:spcBef>
              <a:spcAft>
                <a:spcPts val="0"/>
              </a:spcAft>
              <a:buNone/>
            </a:pPr>
            <a:r>
              <a:t/>
            </a:r>
            <a:endParaRPr/>
          </a:p>
        </p:txBody>
      </p:sp>
      <p:sp>
        <p:nvSpPr>
          <p:cNvPr id="341" name="Google Shape;341;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42" name="Google Shape;342;p41"/>
          <p:cNvPicPr preferRelativeResize="0"/>
          <p:nvPr/>
        </p:nvPicPr>
        <p:blipFill>
          <a:blip r:embed="rId4">
            <a:alphaModFix/>
          </a:blip>
          <a:stretch>
            <a:fillRect/>
          </a:stretch>
        </p:blipFill>
        <p:spPr>
          <a:xfrm>
            <a:off x="3494850" y="2405825"/>
            <a:ext cx="7896225" cy="361950"/>
          </a:xfrm>
          <a:prstGeom prst="rect">
            <a:avLst/>
          </a:prstGeom>
          <a:noFill/>
          <a:ln>
            <a:noFill/>
          </a:ln>
        </p:spPr>
      </p:pic>
      <p:pic>
        <p:nvPicPr>
          <p:cNvPr id="343" name="Google Shape;343;p41"/>
          <p:cNvPicPr preferRelativeResize="0"/>
          <p:nvPr/>
        </p:nvPicPr>
        <p:blipFill>
          <a:blip r:embed="rId5">
            <a:alphaModFix/>
          </a:blip>
          <a:stretch>
            <a:fillRect/>
          </a:stretch>
        </p:blipFill>
        <p:spPr>
          <a:xfrm>
            <a:off x="6544300" y="3861338"/>
            <a:ext cx="2562225" cy="609600"/>
          </a:xfrm>
          <a:prstGeom prst="rect">
            <a:avLst/>
          </a:prstGeom>
          <a:noFill/>
          <a:ln cap="flat" cmpd="sng" w="9525">
            <a:solidFill>
              <a:srgbClr val="0F878A"/>
            </a:solidFill>
            <a:prstDash val="solid"/>
            <a:round/>
            <a:headEnd len="sm" w="sm" type="none"/>
            <a:tailEnd len="sm" w="sm" type="none"/>
          </a:ln>
        </p:spPr>
      </p:pic>
      <p:sp>
        <p:nvSpPr>
          <p:cNvPr id="344" name="Google Shape;344;p41"/>
          <p:cNvSpPr txBox="1"/>
          <p:nvPr/>
        </p:nvSpPr>
        <p:spPr>
          <a:xfrm>
            <a:off x="929825" y="2470538"/>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345" name="Google Shape;345;p41"/>
          <p:cNvSpPr txBox="1"/>
          <p:nvPr/>
        </p:nvSpPr>
        <p:spPr>
          <a:xfrm>
            <a:off x="929825" y="3584325"/>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endParaRPr b="1" i="1" sz="1800"/>
          </a:p>
        </p:txBody>
      </p:sp>
      <p:sp>
        <p:nvSpPr>
          <p:cNvPr id="346" name="Google Shape;346;p41"/>
          <p:cNvSpPr txBox="1"/>
          <p:nvPr/>
        </p:nvSpPr>
        <p:spPr>
          <a:xfrm>
            <a:off x="1237100" y="5052850"/>
            <a:ext cx="103098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The SUM keyword is used to calculate the total of the LAUNCH column, and the WHERE clause is used to filter the results to only boosters from NASA (CRS).</a:t>
            </a:r>
            <a:endParaRPr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42"/>
          <p:cNvSpPr txBox="1"/>
          <p:nvPr>
            <p:ph idx="1" type="body"/>
          </p:nvPr>
        </p:nvSpPr>
        <p:spPr>
          <a:xfrm>
            <a:off x="849900" y="1412825"/>
            <a:ext cx="9745500" cy="880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Calculate the average payload mass carried by booster version F9 v1.1</a:t>
            </a:r>
            <a:endParaRPr/>
          </a:p>
          <a:p>
            <a:pPr indent="0" lvl="0" marL="457200" marR="0" rtl="0" algn="l">
              <a:lnSpc>
                <a:spcPct val="100000"/>
              </a:lnSpc>
              <a:spcBef>
                <a:spcPts val="1400"/>
              </a:spcBef>
              <a:spcAft>
                <a:spcPts val="0"/>
              </a:spcAft>
              <a:buNone/>
            </a:pPr>
            <a:r>
              <a:t/>
            </a:r>
            <a:endParaRPr/>
          </a:p>
        </p:txBody>
      </p:sp>
      <p:sp>
        <p:nvSpPr>
          <p:cNvPr id="353" name="Google Shape;353;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354" name="Google Shape;354;p42"/>
          <p:cNvPicPr preferRelativeResize="0"/>
          <p:nvPr/>
        </p:nvPicPr>
        <p:blipFill>
          <a:blip r:embed="rId4">
            <a:alphaModFix/>
          </a:blip>
          <a:stretch>
            <a:fillRect/>
          </a:stretch>
        </p:blipFill>
        <p:spPr>
          <a:xfrm>
            <a:off x="3017900" y="2499000"/>
            <a:ext cx="8267700" cy="381000"/>
          </a:xfrm>
          <a:prstGeom prst="rect">
            <a:avLst/>
          </a:prstGeom>
          <a:noFill/>
          <a:ln>
            <a:noFill/>
          </a:ln>
        </p:spPr>
      </p:pic>
      <p:sp>
        <p:nvSpPr>
          <p:cNvPr id="355" name="Google Shape;355;p42"/>
          <p:cNvSpPr txBox="1"/>
          <p:nvPr/>
        </p:nvSpPr>
        <p:spPr>
          <a:xfrm>
            <a:off x="929825" y="2470538"/>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356" name="Google Shape;356;p42"/>
          <p:cNvSpPr txBox="1"/>
          <p:nvPr/>
        </p:nvSpPr>
        <p:spPr>
          <a:xfrm>
            <a:off x="929825" y="3584325"/>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endParaRPr b="1" i="1" sz="1800"/>
          </a:p>
        </p:txBody>
      </p:sp>
      <p:sp>
        <p:nvSpPr>
          <p:cNvPr id="357" name="Google Shape;357;p42"/>
          <p:cNvSpPr txBox="1"/>
          <p:nvPr/>
        </p:nvSpPr>
        <p:spPr>
          <a:xfrm>
            <a:off x="1137800" y="5052900"/>
            <a:ext cx="105156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The AVG() function is used to calculate the average of the PAYLOAD_MASS__KG_ column, and the WHERE clause filters the results to only the F9 v1.1 booster version.</a:t>
            </a:r>
            <a:endParaRPr>
              <a:solidFill>
                <a:schemeClr val="dk1"/>
              </a:solidFill>
            </a:endParaRPr>
          </a:p>
        </p:txBody>
      </p:sp>
      <p:pic>
        <p:nvPicPr>
          <p:cNvPr id="358" name="Google Shape;358;p42"/>
          <p:cNvPicPr preferRelativeResize="0"/>
          <p:nvPr/>
        </p:nvPicPr>
        <p:blipFill>
          <a:blip r:embed="rId5">
            <a:alphaModFix/>
          </a:blip>
          <a:stretch>
            <a:fillRect/>
          </a:stretch>
        </p:blipFill>
        <p:spPr>
          <a:xfrm>
            <a:off x="5746825" y="3604500"/>
            <a:ext cx="2114550" cy="723900"/>
          </a:xfrm>
          <a:prstGeom prst="rect">
            <a:avLst/>
          </a:prstGeom>
          <a:noFill/>
          <a:ln cap="flat" cmpd="sng" w="9525">
            <a:solidFill>
              <a:srgbClr val="0F878A"/>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4" name="Google Shape;364;p43"/>
          <p:cNvSpPr txBox="1"/>
          <p:nvPr>
            <p:ph idx="1" type="body"/>
          </p:nvPr>
        </p:nvSpPr>
        <p:spPr>
          <a:xfrm>
            <a:off x="770000" y="1519350"/>
            <a:ext cx="9745500" cy="1107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Find the dates of the first successful landing outcome on ground pad</a:t>
            </a:r>
            <a:endParaRPr sz="2800">
              <a:solidFill>
                <a:srgbClr val="292929"/>
              </a:solidFill>
              <a:latin typeface="Calibri"/>
              <a:ea typeface="Calibri"/>
              <a:cs typeface="Calibri"/>
              <a:sym typeface="Calibri"/>
            </a:endParaRPr>
          </a:p>
          <a:p>
            <a:pPr indent="0" lvl="0" marL="457200" marR="0" rtl="0" algn="l">
              <a:lnSpc>
                <a:spcPct val="100000"/>
              </a:lnSpc>
              <a:spcBef>
                <a:spcPts val="1400"/>
              </a:spcBef>
              <a:spcAft>
                <a:spcPts val="0"/>
              </a:spcAft>
              <a:buNone/>
            </a:pPr>
            <a:r>
              <a:t/>
            </a:r>
            <a:endParaRPr/>
          </a:p>
        </p:txBody>
      </p:sp>
      <p:sp>
        <p:nvSpPr>
          <p:cNvPr id="365" name="Google Shape;365;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66" name="Google Shape;366;p43"/>
          <p:cNvPicPr preferRelativeResize="0"/>
          <p:nvPr/>
        </p:nvPicPr>
        <p:blipFill>
          <a:blip r:embed="rId4">
            <a:alphaModFix/>
          </a:blip>
          <a:stretch>
            <a:fillRect/>
          </a:stretch>
        </p:blipFill>
        <p:spPr>
          <a:xfrm>
            <a:off x="3508150" y="2459150"/>
            <a:ext cx="8277225" cy="523875"/>
          </a:xfrm>
          <a:prstGeom prst="rect">
            <a:avLst/>
          </a:prstGeom>
          <a:noFill/>
          <a:ln>
            <a:noFill/>
          </a:ln>
        </p:spPr>
      </p:pic>
      <p:pic>
        <p:nvPicPr>
          <p:cNvPr id="367" name="Google Shape;367;p43"/>
          <p:cNvPicPr preferRelativeResize="0"/>
          <p:nvPr/>
        </p:nvPicPr>
        <p:blipFill>
          <a:blip r:embed="rId5">
            <a:alphaModFix/>
          </a:blip>
          <a:stretch>
            <a:fillRect/>
          </a:stretch>
        </p:blipFill>
        <p:spPr>
          <a:xfrm>
            <a:off x="6557650" y="3521600"/>
            <a:ext cx="1247775" cy="695325"/>
          </a:xfrm>
          <a:prstGeom prst="rect">
            <a:avLst/>
          </a:prstGeom>
          <a:noFill/>
          <a:ln cap="flat" cmpd="sng" w="9525">
            <a:solidFill>
              <a:srgbClr val="0F878A"/>
            </a:solidFill>
            <a:prstDash val="solid"/>
            <a:round/>
            <a:headEnd len="sm" w="sm" type="none"/>
            <a:tailEnd len="sm" w="sm" type="none"/>
          </a:ln>
        </p:spPr>
      </p:pic>
      <p:sp>
        <p:nvSpPr>
          <p:cNvPr id="368" name="Google Shape;368;p43"/>
          <p:cNvSpPr txBox="1"/>
          <p:nvPr/>
        </p:nvSpPr>
        <p:spPr>
          <a:xfrm>
            <a:off x="929825" y="2470538"/>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369" name="Google Shape;369;p43"/>
          <p:cNvSpPr txBox="1"/>
          <p:nvPr/>
        </p:nvSpPr>
        <p:spPr>
          <a:xfrm>
            <a:off x="929825" y="3584325"/>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endParaRPr b="1" i="1" sz="1800"/>
          </a:p>
        </p:txBody>
      </p:sp>
      <p:sp>
        <p:nvSpPr>
          <p:cNvPr id="370" name="Google Shape;370;p43"/>
          <p:cNvSpPr txBox="1"/>
          <p:nvPr/>
        </p:nvSpPr>
        <p:spPr>
          <a:xfrm>
            <a:off x="770000" y="5004000"/>
            <a:ext cx="110154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The MIN() function is used to calculate the minimum of the DATE column, i.e. the first date, and the WHERE clause filters the results to only the successful ground pad landings.</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17"/>
          <p:cNvSpPr txBox="1"/>
          <p:nvPr/>
        </p:nvSpPr>
        <p:spPr>
          <a:xfrm>
            <a:off x="853725" y="1587625"/>
            <a:ext cx="841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The </a:t>
            </a:r>
            <a:r>
              <a:rPr lang="en-US" sz="1800"/>
              <a:t>Capstone</a:t>
            </a:r>
            <a:r>
              <a:rPr lang="en-US" sz="1800"/>
              <a:t> project follows and presents below methodologies and results</a:t>
            </a:r>
            <a:endParaRPr sz="1800"/>
          </a:p>
        </p:txBody>
      </p:sp>
      <p:sp>
        <p:nvSpPr>
          <p:cNvPr id="103" name="Google Shape;103;p17"/>
          <p:cNvSpPr txBox="1"/>
          <p:nvPr/>
        </p:nvSpPr>
        <p:spPr>
          <a:xfrm>
            <a:off x="853725" y="2018725"/>
            <a:ext cx="4487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rgbClr val="292929"/>
                </a:solidFill>
              </a:rPr>
              <a:t>Summary of methodologies</a:t>
            </a:r>
            <a:endParaRPr/>
          </a:p>
        </p:txBody>
      </p:sp>
      <p:sp>
        <p:nvSpPr>
          <p:cNvPr id="104" name="Google Shape;104;p17"/>
          <p:cNvSpPr txBox="1"/>
          <p:nvPr/>
        </p:nvSpPr>
        <p:spPr>
          <a:xfrm>
            <a:off x="1026850" y="2453200"/>
            <a:ext cx="3741900" cy="246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Data Collection</a:t>
            </a:r>
            <a:endParaRPr sz="1800"/>
          </a:p>
          <a:p>
            <a:pPr indent="-342900" lvl="0" marL="457200" rtl="0" algn="l">
              <a:spcBef>
                <a:spcPts val="0"/>
              </a:spcBef>
              <a:spcAft>
                <a:spcPts val="0"/>
              </a:spcAft>
              <a:buSzPts val="1800"/>
              <a:buChar char="❏"/>
            </a:pPr>
            <a:r>
              <a:rPr lang="en-US" sz="1800"/>
              <a:t>Data Wrangling</a:t>
            </a:r>
            <a:endParaRPr sz="1800"/>
          </a:p>
          <a:p>
            <a:pPr indent="-342900" lvl="0" marL="457200" rtl="0" algn="l">
              <a:spcBef>
                <a:spcPts val="0"/>
              </a:spcBef>
              <a:spcAft>
                <a:spcPts val="0"/>
              </a:spcAft>
              <a:buSzPts val="1800"/>
              <a:buChar char="❏"/>
            </a:pPr>
            <a:r>
              <a:rPr lang="en-US" sz="1800"/>
              <a:t>Exploratory Data Analysis</a:t>
            </a:r>
            <a:endParaRPr sz="1800"/>
          </a:p>
          <a:p>
            <a:pPr indent="-342900" lvl="0" marL="457200" rtl="0" algn="l">
              <a:spcBef>
                <a:spcPts val="0"/>
              </a:spcBef>
              <a:spcAft>
                <a:spcPts val="0"/>
              </a:spcAft>
              <a:buSzPts val="1800"/>
              <a:buChar char="❏"/>
            </a:pPr>
            <a:r>
              <a:rPr lang="en-US" sz="1800"/>
              <a:t>Interactive Visual Analytics</a:t>
            </a:r>
            <a:endParaRPr sz="1800"/>
          </a:p>
          <a:p>
            <a:pPr indent="-342900" lvl="0" marL="457200" rtl="0" algn="l">
              <a:spcBef>
                <a:spcPts val="0"/>
              </a:spcBef>
              <a:spcAft>
                <a:spcPts val="0"/>
              </a:spcAft>
              <a:buClr>
                <a:schemeClr val="dk1"/>
              </a:buClr>
              <a:buSzPts val="1800"/>
              <a:buChar char="❏"/>
            </a:pPr>
            <a:r>
              <a:rPr lang="en-US" sz="1800">
                <a:solidFill>
                  <a:schemeClr val="dk1"/>
                </a:solidFill>
              </a:rPr>
              <a:t>Predictive Analysis</a:t>
            </a:r>
            <a:endParaRPr sz="1800">
              <a:solidFill>
                <a:schemeClr val="dk1"/>
              </a:solidFill>
            </a:endParaRPr>
          </a:p>
        </p:txBody>
      </p:sp>
      <p:sp>
        <p:nvSpPr>
          <p:cNvPr id="105" name="Google Shape;105;p17"/>
          <p:cNvSpPr txBox="1"/>
          <p:nvPr/>
        </p:nvSpPr>
        <p:spPr>
          <a:xfrm>
            <a:off x="853725" y="41873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lang="en-US" sz="2200">
                <a:solidFill>
                  <a:srgbClr val="292929"/>
                </a:solidFill>
              </a:rPr>
              <a:t>Summary of all results</a:t>
            </a:r>
            <a:endParaRPr/>
          </a:p>
        </p:txBody>
      </p:sp>
      <p:sp>
        <p:nvSpPr>
          <p:cNvPr id="106" name="Google Shape;106;p17"/>
          <p:cNvSpPr txBox="1"/>
          <p:nvPr/>
        </p:nvSpPr>
        <p:spPr>
          <a:xfrm>
            <a:off x="853725" y="4710525"/>
            <a:ext cx="5792700" cy="15513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Clr>
                <a:schemeClr val="dk1"/>
              </a:buClr>
              <a:buSzPts val="1800"/>
              <a:buChar char="❏"/>
            </a:pPr>
            <a:r>
              <a:rPr lang="en-US" sz="1800">
                <a:solidFill>
                  <a:schemeClr val="dk1"/>
                </a:solidFill>
              </a:rPr>
              <a:t>Exploratory Data Analysis (EDA) results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Geospatial analytics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Interactive dashboard</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Predictive analysis of classification models</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6" name="Google Shape;376;p44"/>
          <p:cNvSpPr txBox="1"/>
          <p:nvPr>
            <p:ph idx="1" type="body"/>
          </p:nvPr>
        </p:nvSpPr>
        <p:spPr>
          <a:xfrm>
            <a:off x="770010" y="1381025"/>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List the names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377" name="Google Shape;377;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78" name="Google Shape;378;p44"/>
          <p:cNvPicPr preferRelativeResize="0"/>
          <p:nvPr/>
        </p:nvPicPr>
        <p:blipFill>
          <a:blip r:embed="rId4">
            <a:alphaModFix/>
          </a:blip>
          <a:stretch>
            <a:fillRect/>
          </a:stretch>
        </p:blipFill>
        <p:spPr>
          <a:xfrm>
            <a:off x="715250" y="2769475"/>
            <a:ext cx="11528151" cy="343250"/>
          </a:xfrm>
          <a:prstGeom prst="rect">
            <a:avLst/>
          </a:prstGeom>
          <a:noFill/>
          <a:ln>
            <a:noFill/>
          </a:ln>
        </p:spPr>
      </p:pic>
      <p:sp>
        <p:nvSpPr>
          <p:cNvPr id="379" name="Google Shape;379;p44"/>
          <p:cNvSpPr txBox="1"/>
          <p:nvPr/>
        </p:nvSpPr>
        <p:spPr>
          <a:xfrm>
            <a:off x="715250" y="5569875"/>
            <a:ext cx="106251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The WHERE clause is used to filter the results to include only those that satisfy both conditions. The BETWEEN keyword allows for 4000 &lt; x &lt; 6000 values to be selected.</a:t>
            </a:r>
            <a:endParaRPr>
              <a:solidFill>
                <a:schemeClr val="dk1"/>
              </a:solidFill>
            </a:endParaRPr>
          </a:p>
        </p:txBody>
      </p:sp>
      <p:pic>
        <p:nvPicPr>
          <p:cNvPr id="380" name="Google Shape;380;p44"/>
          <p:cNvPicPr preferRelativeResize="0"/>
          <p:nvPr/>
        </p:nvPicPr>
        <p:blipFill>
          <a:blip r:embed="rId5">
            <a:alphaModFix/>
          </a:blip>
          <a:stretch>
            <a:fillRect/>
          </a:stretch>
        </p:blipFill>
        <p:spPr>
          <a:xfrm>
            <a:off x="8350823" y="3429000"/>
            <a:ext cx="1587178" cy="1878475"/>
          </a:xfrm>
          <a:prstGeom prst="rect">
            <a:avLst/>
          </a:prstGeom>
          <a:noFill/>
          <a:ln cap="flat" cmpd="sng" w="9525">
            <a:solidFill>
              <a:srgbClr val="0F878A"/>
            </a:solidFill>
            <a:prstDash val="solid"/>
            <a:round/>
            <a:headEnd len="sm" w="sm" type="none"/>
            <a:tailEnd len="sm" w="sm" type="none"/>
          </a:ln>
        </p:spPr>
      </p:pic>
      <p:sp>
        <p:nvSpPr>
          <p:cNvPr id="381" name="Google Shape;381;p44"/>
          <p:cNvSpPr txBox="1"/>
          <p:nvPr/>
        </p:nvSpPr>
        <p:spPr>
          <a:xfrm>
            <a:off x="715250" y="2230838"/>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382" name="Google Shape;382;p44"/>
          <p:cNvSpPr txBox="1"/>
          <p:nvPr/>
        </p:nvSpPr>
        <p:spPr>
          <a:xfrm>
            <a:off x="715250" y="3584300"/>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endParaRPr b="1" i="1"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45"/>
          <p:cNvSpPr txBox="1"/>
          <p:nvPr>
            <p:ph idx="1" type="body"/>
          </p:nvPr>
        </p:nvSpPr>
        <p:spPr>
          <a:xfrm>
            <a:off x="770010" y="1381038"/>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Calculate the total number of successful and failure mission outcomes</a:t>
            </a:r>
            <a:endParaRPr/>
          </a:p>
          <a:p>
            <a:pPr indent="0" lvl="0" marL="457200" marR="0" rtl="0" algn="l">
              <a:lnSpc>
                <a:spcPct val="100000"/>
              </a:lnSpc>
              <a:spcBef>
                <a:spcPts val="1400"/>
              </a:spcBef>
              <a:spcAft>
                <a:spcPts val="0"/>
              </a:spcAft>
              <a:buNone/>
            </a:pPr>
            <a:r>
              <a:t/>
            </a:r>
            <a:endParaRPr/>
          </a:p>
        </p:txBody>
      </p:sp>
      <p:sp>
        <p:nvSpPr>
          <p:cNvPr id="389" name="Google Shape;389;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90" name="Google Shape;390;p45"/>
          <p:cNvPicPr preferRelativeResize="0"/>
          <p:nvPr/>
        </p:nvPicPr>
        <p:blipFill>
          <a:blip r:embed="rId4">
            <a:alphaModFix/>
          </a:blip>
          <a:stretch>
            <a:fillRect/>
          </a:stretch>
        </p:blipFill>
        <p:spPr>
          <a:xfrm>
            <a:off x="1257700" y="2376250"/>
            <a:ext cx="10847575" cy="476450"/>
          </a:xfrm>
          <a:prstGeom prst="rect">
            <a:avLst/>
          </a:prstGeom>
          <a:noFill/>
          <a:ln>
            <a:noFill/>
          </a:ln>
        </p:spPr>
      </p:pic>
      <p:pic>
        <p:nvPicPr>
          <p:cNvPr id="391" name="Google Shape;391;p45"/>
          <p:cNvPicPr preferRelativeResize="0"/>
          <p:nvPr/>
        </p:nvPicPr>
        <p:blipFill>
          <a:blip r:embed="rId5">
            <a:alphaModFix/>
          </a:blip>
          <a:stretch>
            <a:fillRect/>
          </a:stretch>
        </p:blipFill>
        <p:spPr>
          <a:xfrm>
            <a:off x="7105575" y="3281400"/>
            <a:ext cx="3905250" cy="1905000"/>
          </a:xfrm>
          <a:prstGeom prst="rect">
            <a:avLst/>
          </a:prstGeom>
          <a:noFill/>
          <a:ln cap="flat" cmpd="sng" w="9525">
            <a:solidFill>
              <a:srgbClr val="0F878A"/>
            </a:solidFill>
            <a:prstDash val="solid"/>
            <a:round/>
            <a:headEnd len="sm" w="sm" type="none"/>
            <a:tailEnd len="sm" w="sm" type="none"/>
          </a:ln>
        </p:spPr>
      </p:pic>
      <p:sp>
        <p:nvSpPr>
          <p:cNvPr id="392" name="Google Shape;392;p45"/>
          <p:cNvSpPr txBox="1"/>
          <p:nvPr/>
        </p:nvSpPr>
        <p:spPr>
          <a:xfrm>
            <a:off x="854400" y="5365075"/>
            <a:ext cx="109638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The COUNT function is used to calculate the total number of mission outcomes, and the GROUPBY statement is also used to group these results by the type of mission outcome.</a:t>
            </a:r>
            <a:endParaRPr sz="2000">
              <a:solidFill>
                <a:schemeClr val="dk1"/>
              </a:solidFill>
            </a:endParaRPr>
          </a:p>
        </p:txBody>
      </p:sp>
      <p:sp>
        <p:nvSpPr>
          <p:cNvPr id="393" name="Google Shape;393;p45"/>
          <p:cNvSpPr txBox="1"/>
          <p:nvPr/>
        </p:nvSpPr>
        <p:spPr>
          <a:xfrm>
            <a:off x="854400" y="1914538"/>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394" name="Google Shape;394;p45"/>
          <p:cNvSpPr txBox="1"/>
          <p:nvPr/>
        </p:nvSpPr>
        <p:spPr>
          <a:xfrm>
            <a:off x="854400" y="3429000"/>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endParaRPr b="1" i="1"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46"/>
          <p:cNvSpPr txBox="1"/>
          <p:nvPr>
            <p:ph idx="1" type="body"/>
          </p:nvPr>
        </p:nvSpPr>
        <p:spPr>
          <a:xfrm>
            <a:off x="720899" y="1253388"/>
            <a:ext cx="107502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List the names of the booster which have carried the maximum payload mass</a:t>
            </a:r>
            <a:endParaRPr/>
          </a:p>
          <a:p>
            <a:pPr indent="0" lvl="0" marL="457200" marR="0" rtl="0" algn="l">
              <a:lnSpc>
                <a:spcPct val="100000"/>
              </a:lnSpc>
              <a:spcBef>
                <a:spcPts val="1400"/>
              </a:spcBef>
              <a:spcAft>
                <a:spcPts val="0"/>
              </a:spcAft>
              <a:buNone/>
            </a:pPr>
            <a:r>
              <a:t/>
            </a:r>
            <a:endParaRPr/>
          </a:p>
        </p:txBody>
      </p:sp>
      <p:sp>
        <p:nvSpPr>
          <p:cNvPr id="401" name="Google Shape;401;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402" name="Google Shape;402;p46"/>
          <p:cNvPicPr preferRelativeResize="0"/>
          <p:nvPr/>
        </p:nvPicPr>
        <p:blipFill>
          <a:blip r:embed="rId4">
            <a:alphaModFix/>
          </a:blip>
          <a:stretch>
            <a:fillRect/>
          </a:stretch>
        </p:blipFill>
        <p:spPr>
          <a:xfrm>
            <a:off x="248950" y="1774700"/>
            <a:ext cx="11943041" cy="401625"/>
          </a:xfrm>
          <a:prstGeom prst="rect">
            <a:avLst/>
          </a:prstGeom>
          <a:noFill/>
          <a:ln>
            <a:noFill/>
          </a:ln>
        </p:spPr>
      </p:pic>
      <p:pic>
        <p:nvPicPr>
          <p:cNvPr id="403" name="Google Shape;403;p46"/>
          <p:cNvPicPr preferRelativeResize="0"/>
          <p:nvPr/>
        </p:nvPicPr>
        <p:blipFill>
          <a:blip r:embed="rId5">
            <a:alphaModFix/>
          </a:blip>
          <a:stretch>
            <a:fillRect/>
          </a:stretch>
        </p:blipFill>
        <p:spPr>
          <a:xfrm>
            <a:off x="10578988" y="2054350"/>
            <a:ext cx="1438275" cy="4705350"/>
          </a:xfrm>
          <a:prstGeom prst="rect">
            <a:avLst/>
          </a:prstGeom>
          <a:noFill/>
          <a:ln>
            <a:noFill/>
          </a:ln>
        </p:spPr>
      </p:pic>
      <p:sp>
        <p:nvSpPr>
          <p:cNvPr id="404" name="Google Shape;404;p46"/>
          <p:cNvSpPr txBox="1"/>
          <p:nvPr/>
        </p:nvSpPr>
        <p:spPr>
          <a:xfrm>
            <a:off x="375700" y="5319000"/>
            <a:ext cx="10443000" cy="1108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A subquery is used here. The SELECT statement within the brackets finds the maximum payload, and this value is used in the WHERE condition. The DISTINCT keyword is then used to retrieve only distinct /unique booster versions.</a:t>
            </a:r>
            <a:endParaRPr>
              <a:solidFill>
                <a:schemeClr val="dk1"/>
              </a:solidFill>
            </a:endParaRPr>
          </a:p>
        </p:txBody>
      </p:sp>
      <p:sp>
        <p:nvSpPr>
          <p:cNvPr id="405" name="Google Shape;405;p46"/>
          <p:cNvSpPr txBox="1"/>
          <p:nvPr/>
        </p:nvSpPr>
        <p:spPr>
          <a:xfrm>
            <a:off x="454900" y="2260763"/>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406" name="Google Shape;406;p46"/>
          <p:cNvSpPr txBox="1"/>
          <p:nvPr/>
        </p:nvSpPr>
        <p:spPr>
          <a:xfrm>
            <a:off x="8391550" y="3602100"/>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endParaRPr b="1" i="1"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2" name="Google Shape;412;p47"/>
          <p:cNvSpPr txBox="1"/>
          <p:nvPr>
            <p:ph idx="1" type="body"/>
          </p:nvPr>
        </p:nvSpPr>
        <p:spPr>
          <a:xfrm>
            <a:off x="770000" y="1381038"/>
            <a:ext cx="110433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p:txBody>
      </p:sp>
      <p:sp>
        <p:nvSpPr>
          <p:cNvPr id="413" name="Google Shape;413;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414" name="Google Shape;414;p47"/>
          <p:cNvPicPr preferRelativeResize="0"/>
          <p:nvPr/>
        </p:nvPicPr>
        <p:blipFill>
          <a:blip r:embed="rId4">
            <a:alphaModFix/>
          </a:blip>
          <a:stretch>
            <a:fillRect/>
          </a:stretch>
        </p:blipFill>
        <p:spPr>
          <a:xfrm>
            <a:off x="2589325" y="2329152"/>
            <a:ext cx="7837450" cy="696650"/>
          </a:xfrm>
          <a:prstGeom prst="rect">
            <a:avLst/>
          </a:prstGeom>
          <a:noFill/>
          <a:ln>
            <a:noFill/>
          </a:ln>
        </p:spPr>
      </p:pic>
      <p:pic>
        <p:nvPicPr>
          <p:cNvPr id="415" name="Google Shape;415;p47"/>
          <p:cNvPicPr preferRelativeResize="0"/>
          <p:nvPr/>
        </p:nvPicPr>
        <p:blipFill>
          <a:blip r:embed="rId5">
            <a:alphaModFix/>
          </a:blip>
          <a:stretch>
            <a:fillRect/>
          </a:stretch>
        </p:blipFill>
        <p:spPr>
          <a:xfrm>
            <a:off x="6582525" y="3429000"/>
            <a:ext cx="3844250" cy="1056200"/>
          </a:xfrm>
          <a:prstGeom prst="rect">
            <a:avLst/>
          </a:prstGeom>
          <a:noFill/>
          <a:ln cap="flat" cmpd="sng" w="9525">
            <a:solidFill>
              <a:srgbClr val="0F878A"/>
            </a:solidFill>
            <a:prstDash val="solid"/>
            <a:round/>
            <a:headEnd len="sm" w="sm" type="none"/>
            <a:tailEnd len="sm" w="sm" type="none"/>
          </a:ln>
        </p:spPr>
      </p:pic>
      <p:sp>
        <p:nvSpPr>
          <p:cNvPr id="416" name="Google Shape;416;p47"/>
          <p:cNvSpPr txBox="1"/>
          <p:nvPr/>
        </p:nvSpPr>
        <p:spPr>
          <a:xfrm>
            <a:off x="770000" y="2446613"/>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417" name="Google Shape;417;p47"/>
          <p:cNvSpPr txBox="1"/>
          <p:nvPr/>
        </p:nvSpPr>
        <p:spPr>
          <a:xfrm>
            <a:off x="770000" y="3522200"/>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endParaRPr b="1" i="1" sz="1800"/>
          </a:p>
        </p:txBody>
      </p:sp>
      <p:sp>
        <p:nvSpPr>
          <p:cNvPr id="418" name="Google Shape;418;p47"/>
          <p:cNvSpPr txBox="1"/>
          <p:nvPr/>
        </p:nvSpPr>
        <p:spPr>
          <a:xfrm>
            <a:off x="694250" y="5225163"/>
            <a:ext cx="111948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The WHERE clause is used to filter the results for only failed landing outcomes, AND only for the year of 2015. </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48"/>
          <p:cNvSpPr txBox="1"/>
          <p:nvPr>
            <p:ph idx="1" type="body"/>
          </p:nvPr>
        </p:nvSpPr>
        <p:spPr>
          <a:xfrm>
            <a:off x="769999" y="1381038"/>
            <a:ext cx="10803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a:p>
        </p:txBody>
      </p:sp>
      <p:sp>
        <p:nvSpPr>
          <p:cNvPr id="425" name="Google Shape;425;p4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426" name="Google Shape;426;p48"/>
          <p:cNvPicPr preferRelativeResize="0"/>
          <p:nvPr/>
        </p:nvPicPr>
        <p:blipFill>
          <a:blip r:embed="rId4">
            <a:alphaModFix/>
          </a:blip>
          <a:stretch>
            <a:fillRect/>
          </a:stretch>
        </p:blipFill>
        <p:spPr>
          <a:xfrm>
            <a:off x="4426677" y="2201000"/>
            <a:ext cx="6364575" cy="1610450"/>
          </a:xfrm>
          <a:prstGeom prst="rect">
            <a:avLst/>
          </a:prstGeom>
          <a:noFill/>
          <a:ln>
            <a:noFill/>
          </a:ln>
        </p:spPr>
      </p:pic>
      <p:pic>
        <p:nvPicPr>
          <p:cNvPr id="427" name="Google Shape;427;p48"/>
          <p:cNvPicPr preferRelativeResize="0"/>
          <p:nvPr/>
        </p:nvPicPr>
        <p:blipFill>
          <a:blip r:embed="rId5">
            <a:alphaModFix/>
          </a:blip>
          <a:stretch>
            <a:fillRect/>
          </a:stretch>
        </p:blipFill>
        <p:spPr>
          <a:xfrm>
            <a:off x="8015425" y="3486150"/>
            <a:ext cx="3124200" cy="3371850"/>
          </a:xfrm>
          <a:prstGeom prst="rect">
            <a:avLst/>
          </a:prstGeom>
          <a:noFill/>
          <a:ln>
            <a:noFill/>
          </a:ln>
        </p:spPr>
      </p:pic>
      <p:sp>
        <p:nvSpPr>
          <p:cNvPr id="428" name="Google Shape;428;p48"/>
          <p:cNvSpPr txBox="1"/>
          <p:nvPr/>
        </p:nvSpPr>
        <p:spPr>
          <a:xfrm>
            <a:off x="770000" y="4924750"/>
            <a:ext cx="7245300" cy="17238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The WHERE clause is used with the BETWEEN keyword to filter the results to dates only within those specified. The results are then grouped and ordered, using the keywords GROUP BY and ORDER BY, respectively, where DESC is used to specify the descending order.</a:t>
            </a:r>
            <a:endParaRPr sz="2000">
              <a:solidFill>
                <a:schemeClr val="dk1"/>
              </a:solidFill>
            </a:endParaRPr>
          </a:p>
        </p:txBody>
      </p:sp>
      <p:sp>
        <p:nvSpPr>
          <p:cNvPr id="429" name="Google Shape;429;p48"/>
          <p:cNvSpPr txBox="1"/>
          <p:nvPr/>
        </p:nvSpPr>
        <p:spPr>
          <a:xfrm>
            <a:off x="943125" y="2446613"/>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SQL query:</a:t>
            </a:r>
            <a:endParaRPr b="1" i="1" sz="1800"/>
          </a:p>
        </p:txBody>
      </p:sp>
      <p:sp>
        <p:nvSpPr>
          <p:cNvPr id="430" name="Google Shape;430;p48"/>
          <p:cNvSpPr txBox="1"/>
          <p:nvPr/>
        </p:nvSpPr>
        <p:spPr>
          <a:xfrm>
            <a:off x="5990075" y="4137250"/>
            <a:ext cx="176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800"/>
              <a:t>Output:</a:t>
            </a:r>
            <a:endParaRPr b="1" i="1"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4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1" name="Google Shape;441;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All SpaceX Launch Sites</a:t>
            </a:r>
            <a:endParaRPr/>
          </a:p>
        </p:txBody>
      </p:sp>
      <p:pic>
        <p:nvPicPr>
          <p:cNvPr id="442" name="Google Shape;442;p50"/>
          <p:cNvPicPr preferRelativeResize="0"/>
          <p:nvPr/>
        </p:nvPicPr>
        <p:blipFill>
          <a:blip r:embed="rId4">
            <a:alphaModFix/>
          </a:blip>
          <a:stretch>
            <a:fillRect/>
          </a:stretch>
        </p:blipFill>
        <p:spPr>
          <a:xfrm>
            <a:off x="3671575" y="1180925"/>
            <a:ext cx="5451524" cy="3205400"/>
          </a:xfrm>
          <a:prstGeom prst="rect">
            <a:avLst/>
          </a:prstGeom>
          <a:noFill/>
          <a:ln>
            <a:noFill/>
          </a:ln>
        </p:spPr>
      </p:pic>
      <p:pic>
        <p:nvPicPr>
          <p:cNvPr id="443" name="Google Shape;443;p50"/>
          <p:cNvPicPr preferRelativeResize="0"/>
          <p:nvPr/>
        </p:nvPicPr>
        <p:blipFill>
          <a:blip r:embed="rId5">
            <a:alphaModFix/>
          </a:blip>
          <a:stretch>
            <a:fillRect/>
          </a:stretch>
        </p:blipFill>
        <p:spPr>
          <a:xfrm>
            <a:off x="8552575" y="4280650"/>
            <a:ext cx="3558474" cy="2577350"/>
          </a:xfrm>
          <a:prstGeom prst="rect">
            <a:avLst/>
          </a:prstGeom>
          <a:noFill/>
          <a:ln>
            <a:noFill/>
          </a:ln>
        </p:spPr>
      </p:pic>
      <p:pic>
        <p:nvPicPr>
          <p:cNvPr id="444" name="Google Shape;444;p50"/>
          <p:cNvPicPr preferRelativeResize="0"/>
          <p:nvPr/>
        </p:nvPicPr>
        <p:blipFill>
          <a:blip r:embed="rId6">
            <a:alphaModFix/>
          </a:blip>
          <a:stretch>
            <a:fillRect/>
          </a:stretch>
        </p:blipFill>
        <p:spPr>
          <a:xfrm>
            <a:off x="770000" y="4280650"/>
            <a:ext cx="3814588" cy="1896326"/>
          </a:xfrm>
          <a:prstGeom prst="rect">
            <a:avLst/>
          </a:prstGeom>
          <a:noFill/>
          <a:ln>
            <a:noFill/>
          </a:ln>
        </p:spPr>
      </p:pic>
      <p:sp>
        <p:nvSpPr>
          <p:cNvPr id="445" name="Google Shape;445;p50"/>
          <p:cNvSpPr txBox="1"/>
          <p:nvPr/>
        </p:nvSpPr>
        <p:spPr>
          <a:xfrm>
            <a:off x="187900" y="1762225"/>
            <a:ext cx="3408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All SpaceX launch sites are on coasts of </a:t>
            </a:r>
            <a:r>
              <a:rPr lang="en-US" sz="2000">
                <a:solidFill>
                  <a:schemeClr val="dk1"/>
                </a:solidFill>
              </a:rPr>
              <a:t>Florida and California, </a:t>
            </a:r>
            <a:r>
              <a:rPr lang="en-US" sz="2000">
                <a:solidFill>
                  <a:schemeClr val="dk1"/>
                </a:solidFill>
              </a:rPr>
              <a:t>USA.</a:t>
            </a:r>
            <a:endParaRPr>
              <a:solidFill>
                <a:schemeClr val="dk1"/>
              </a:solidFill>
            </a:endParaRPr>
          </a:p>
        </p:txBody>
      </p:sp>
      <p:sp>
        <p:nvSpPr>
          <p:cNvPr id="446" name="Google Shape;446;p50"/>
          <p:cNvSpPr txBox="1"/>
          <p:nvPr/>
        </p:nvSpPr>
        <p:spPr>
          <a:xfrm>
            <a:off x="9340800" y="60915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Florida</a:t>
            </a:r>
            <a:endParaRPr/>
          </a:p>
        </p:txBody>
      </p:sp>
      <p:sp>
        <p:nvSpPr>
          <p:cNvPr id="447" name="Google Shape;447;p50"/>
          <p:cNvSpPr txBox="1"/>
          <p:nvPr/>
        </p:nvSpPr>
        <p:spPr>
          <a:xfrm>
            <a:off x="770000" y="5798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California</a:t>
            </a:r>
            <a:endParaRPr/>
          </a:p>
        </p:txBody>
      </p:sp>
      <p:sp>
        <p:nvSpPr>
          <p:cNvPr id="448" name="Google Shape;448;p50"/>
          <p:cNvSpPr txBox="1"/>
          <p:nvPr/>
        </p:nvSpPr>
        <p:spPr>
          <a:xfrm>
            <a:off x="5714775" y="22830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USA</a:t>
            </a:r>
            <a:endParaRPr/>
          </a:p>
        </p:txBody>
      </p:sp>
      <p:cxnSp>
        <p:nvCxnSpPr>
          <p:cNvPr id="449" name="Google Shape;449;p50"/>
          <p:cNvCxnSpPr/>
          <p:nvPr/>
        </p:nvCxnSpPr>
        <p:spPr>
          <a:xfrm flipH="1">
            <a:off x="1772475" y="3185600"/>
            <a:ext cx="2663400" cy="1811100"/>
          </a:xfrm>
          <a:prstGeom prst="straightConnector1">
            <a:avLst/>
          </a:prstGeom>
          <a:noFill/>
          <a:ln cap="flat" cmpd="sng" w="28575">
            <a:solidFill>
              <a:schemeClr val="dk2"/>
            </a:solidFill>
            <a:prstDash val="solid"/>
            <a:round/>
            <a:headEnd len="med" w="med" type="none"/>
            <a:tailEnd len="med" w="med" type="triangle"/>
          </a:ln>
        </p:spPr>
      </p:cxnSp>
      <p:cxnSp>
        <p:nvCxnSpPr>
          <p:cNvPr id="450" name="Google Shape;450;p50"/>
          <p:cNvCxnSpPr/>
          <p:nvPr/>
        </p:nvCxnSpPr>
        <p:spPr>
          <a:xfrm>
            <a:off x="8177825" y="3864750"/>
            <a:ext cx="3280200" cy="1501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6" name="Google Shape;456;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Success/Failed Launches for Each Site </a:t>
            </a:r>
            <a:endParaRPr/>
          </a:p>
        </p:txBody>
      </p:sp>
      <p:pic>
        <p:nvPicPr>
          <p:cNvPr id="457" name="Google Shape;457;p51"/>
          <p:cNvPicPr preferRelativeResize="0"/>
          <p:nvPr/>
        </p:nvPicPr>
        <p:blipFill>
          <a:blip r:embed="rId4">
            <a:alphaModFix/>
          </a:blip>
          <a:stretch>
            <a:fillRect/>
          </a:stretch>
        </p:blipFill>
        <p:spPr>
          <a:xfrm>
            <a:off x="3263250" y="1314100"/>
            <a:ext cx="5061049" cy="2975800"/>
          </a:xfrm>
          <a:prstGeom prst="rect">
            <a:avLst/>
          </a:prstGeom>
          <a:noFill/>
          <a:ln>
            <a:noFill/>
          </a:ln>
        </p:spPr>
      </p:pic>
      <p:pic>
        <p:nvPicPr>
          <p:cNvPr id="458" name="Google Shape;458;p51"/>
          <p:cNvPicPr preferRelativeResize="0"/>
          <p:nvPr/>
        </p:nvPicPr>
        <p:blipFill>
          <a:blip r:embed="rId5">
            <a:alphaModFix/>
          </a:blip>
          <a:stretch>
            <a:fillRect/>
          </a:stretch>
        </p:blipFill>
        <p:spPr>
          <a:xfrm>
            <a:off x="9733700" y="987404"/>
            <a:ext cx="2458300" cy="2913000"/>
          </a:xfrm>
          <a:prstGeom prst="rect">
            <a:avLst/>
          </a:prstGeom>
          <a:noFill/>
          <a:ln>
            <a:noFill/>
          </a:ln>
        </p:spPr>
      </p:pic>
      <p:pic>
        <p:nvPicPr>
          <p:cNvPr id="459" name="Google Shape;459;p51"/>
          <p:cNvPicPr preferRelativeResize="0"/>
          <p:nvPr/>
        </p:nvPicPr>
        <p:blipFill>
          <a:blip r:embed="rId6">
            <a:alphaModFix/>
          </a:blip>
          <a:stretch>
            <a:fillRect/>
          </a:stretch>
        </p:blipFill>
        <p:spPr>
          <a:xfrm>
            <a:off x="8324300" y="4020228"/>
            <a:ext cx="2458300" cy="3279647"/>
          </a:xfrm>
          <a:prstGeom prst="rect">
            <a:avLst/>
          </a:prstGeom>
          <a:noFill/>
          <a:ln>
            <a:noFill/>
          </a:ln>
        </p:spPr>
      </p:pic>
      <p:pic>
        <p:nvPicPr>
          <p:cNvPr id="460" name="Google Shape;460;p51"/>
          <p:cNvPicPr preferRelativeResize="0"/>
          <p:nvPr/>
        </p:nvPicPr>
        <p:blipFill>
          <a:blip r:embed="rId7">
            <a:alphaModFix/>
          </a:blip>
          <a:stretch>
            <a:fillRect/>
          </a:stretch>
        </p:blipFill>
        <p:spPr>
          <a:xfrm>
            <a:off x="5634373" y="4516301"/>
            <a:ext cx="2399475" cy="2817475"/>
          </a:xfrm>
          <a:prstGeom prst="rect">
            <a:avLst/>
          </a:prstGeom>
          <a:noFill/>
          <a:ln>
            <a:noFill/>
          </a:ln>
        </p:spPr>
      </p:pic>
      <p:pic>
        <p:nvPicPr>
          <p:cNvPr id="461" name="Google Shape;461;p51"/>
          <p:cNvPicPr preferRelativeResize="0"/>
          <p:nvPr/>
        </p:nvPicPr>
        <p:blipFill>
          <a:blip r:embed="rId8">
            <a:alphaModFix/>
          </a:blip>
          <a:stretch>
            <a:fillRect/>
          </a:stretch>
        </p:blipFill>
        <p:spPr>
          <a:xfrm>
            <a:off x="432050" y="4020221"/>
            <a:ext cx="2458300" cy="2252351"/>
          </a:xfrm>
          <a:prstGeom prst="rect">
            <a:avLst/>
          </a:prstGeom>
          <a:noFill/>
          <a:ln>
            <a:noFill/>
          </a:ln>
        </p:spPr>
      </p:pic>
      <p:sp>
        <p:nvSpPr>
          <p:cNvPr id="462" name="Google Shape;462;p51"/>
          <p:cNvSpPr txBox="1"/>
          <p:nvPr/>
        </p:nvSpPr>
        <p:spPr>
          <a:xfrm>
            <a:off x="432100" y="3615425"/>
            <a:ext cx="2458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Ubuntu"/>
                <a:ea typeface="Ubuntu"/>
                <a:cs typeface="Ubuntu"/>
                <a:sym typeface="Ubuntu"/>
              </a:rPr>
              <a:t>VAFB SLC-4E</a:t>
            </a:r>
            <a:endParaRPr>
              <a:solidFill>
                <a:schemeClr val="dk1"/>
              </a:solidFill>
            </a:endParaRPr>
          </a:p>
        </p:txBody>
      </p:sp>
      <p:sp>
        <p:nvSpPr>
          <p:cNvPr id="463" name="Google Shape;463;p51"/>
          <p:cNvSpPr txBox="1"/>
          <p:nvPr/>
        </p:nvSpPr>
        <p:spPr>
          <a:xfrm>
            <a:off x="4116275" y="6272575"/>
            <a:ext cx="2214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Ubuntu"/>
                <a:ea typeface="Ubuntu"/>
                <a:cs typeface="Ubuntu"/>
                <a:sym typeface="Ubuntu"/>
              </a:rPr>
              <a:t>KSC LC-39A</a:t>
            </a:r>
            <a:endParaRPr>
              <a:solidFill>
                <a:schemeClr val="dk1"/>
              </a:solidFill>
            </a:endParaRPr>
          </a:p>
        </p:txBody>
      </p:sp>
      <p:sp>
        <p:nvSpPr>
          <p:cNvPr id="464" name="Google Shape;464;p51"/>
          <p:cNvSpPr txBox="1"/>
          <p:nvPr/>
        </p:nvSpPr>
        <p:spPr>
          <a:xfrm>
            <a:off x="9874925" y="987400"/>
            <a:ext cx="239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Ubuntu"/>
                <a:ea typeface="Ubuntu"/>
                <a:cs typeface="Ubuntu"/>
                <a:sym typeface="Ubuntu"/>
              </a:rPr>
              <a:t>CCAFS SLC-40</a:t>
            </a:r>
            <a:endParaRPr>
              <a:solidFill>
                <a:schemeClr val="dk1"/>
              </a:solidFill>
            </a:endParaRPr>
          </a:p>
        </p:txBody>
      </p:sp>
      <p:sp>
        <p:nvSpPr>
          <p:cNvPr id="465" name="Google Shape;465;p51"/>
          <p:cNvSpPr txBox="1"/>
          <p:nvPr/>
        </p:nvSpPr>
        <p:spPr>
          <a:xfrm>
            <a:off x="9733700" y="6538425"/>
            <a:ext cx="2151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Ubuntu"/>
                <a:ea typeface="Ubuntu"/>
                <a:cs typeface="Ubuntu"/>
                <a:sym typeface="Ubuntu"/>
              </a:rPr>
              <a:t>CCAFS LC-40</a:t>
            </a:r>
            <a:endParaRPr>
              <a:solidFill>
                <a:schemeClr val="dk1"/>
              </a:solidFill>
            </a:endParaRPr>
          </a:p>
        </p:txBody>
      </p:sp>
      <p:sp>
        <p:nvSpPr>
          <p:cNvPr id="466" name="Google Shape;466;p51"/>
          <p:cNvSpPr txBox="1"/>
          <p:nvPr/>
        </p:nvSpPr>
        <p:spPr>
          <a:xfrm>
            <a:off x="9819500" y="3429000"/>
            <a:ext cx="2151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Ubuntu"/>
                <a:ea typeface="Ubuntu"/>
                <a:cs typeface="Ubuntu"/>
                <a:sym typeface="Ubuntu"/>
              </a:rPr>
              <a:t>CCAFS LC-40</a:t>
            </a:r>
            <a:endParaRPr>
              <a:solidFill>
                <a:schemeClr val="dk1"/>
              </a:solidFill>
            </a:endParaRPr>
          </a:p>
        </p:txBody>
      </p:sp>
      <p:sp>
        <p:nvSpPr>
          <p:cNvPr id="467" name="Google Shape;467;p51"/>
          <p:cNvSpPr txBox="1"/>
          <p:nvPr/>
        </p:nvSpPr>
        <p:spPr>
          <a:xfrm>
            <a:off x="8886675" y="4020225"/>
            <a:ext cx="239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Ubuntu"/>
                <a:ea typeface="Ubuntu"/>
                <a:cs typeface="Ubuntu"/>
                <a:sym typeface="Ubuntu"/>
              </a:rPr>
              <a:t>CCAFS SLC-40</a:t>
            </a:r>
            <a:endParaRPr>
              <a:solidFill>
                <a:schemeClr val="dk1"/>
              </a:solidFill>
            </a:endParaRPr>
          </a:p>
        </p:txBody>
      </p:sp>
      <p:cxnSp>
        <p:nvCxnSpPr>
          <p:cNvPr id="468" name="Google Shape;468;p51"/>
          <p:cNvCxnSpPr/>
          <p:nvPr/>
        </p:nvCxnSpPr>
        <p:spPr>
          <a:xfrm flipH="1">
            <a:off x="2331875" y="2999175"/>
            <a:ext cx="1851000" cy="1145100"/>
          </a:xfrm>
          <a:prstGeom prst="straightConnector1">
            <a:avLst/>
          </a:prstGeom>
          <a:noFill/>
          <a:ln cap="flat" cmpd="sng" w="28575">
            <a:solidFill>
              <a:schemeClr val="dk2"/>
            </a:solidFill>
            <a:prstDash val="solid"/>
            <a:round/>
            <a:headEnd len="med" w="med" type="none"/>
            <a:tailEnd len="med" w="med" type="triangle"/>
          </a:ln>
        </p:spPr>
      </p:cxnSp>
      <p:cxnSp>
        <p:nvCxnSpPr>
          <p:cNvPr id="469" name="Google Shape;469;p51"/>
          <p:cNvCxnSpPr/>
          <p:nvPr/>
        </p:nvCxnSpPr>
        <p:spPr>
          <a:xfrm flipH="1" rot="10800000">
            <a:off x="7496600" y="3195900"/>
            <a:ext cx="2237100" cy="466200"/>
          </a:xfrm>
          <a:prstGeom prst="straightConnector1">
            <a:avLst/>
          </a:prstGeom>
          <a:noFill/>
          <a:ln cap="flat" cmpd="sng" w="28575">
            <a:solidFill>
              <a:schemeClr val="dk2"/>
            </a:solidFill>
            <a:prstDash val="solid"/>
            <a:round/>
            <a:headEnd len="med" w="med" type="none"/>
            <a:tailEnd len="med" w="med" type="triangle"/>
          </a:ln>
        </p:spPr>
      </p:cxnSp>
      <p:cxnSp>
        <p:nvCxnSpPr>
          <p:cNvPr id="470" name="Google Shape;470;p51"/>
          <p:cNvCxnSpPr/>
          <p:nvPr/>
        </p:nvCxnSpPr>
        <p:spPr>
          <a:xfrm>
            <a:off x="7411375" y="3804413"/>
            <a:ext cx="1618800" cy="1591800"/>
          </a:xfrm>
          <a:prstGeom prst="straightConnector1">
            <a:avLst/>
          </a:prstGeom>
          <a:noFill/>
          <a:ln cap="flat" cmpd="sng" w="28575">
            <a:solidFill>
              <a:schemeClr val="dk2"/>
            </a:solidFill>
            <a:prstDash val="solid"/>
            <a:round/>
            <a:headEnd len="med" w="med" type="none"/>
            <a:tailEnd len="med" w="med" type="triangle"/>
          </a:ln>
        </p:spPr>
      </p:cxnSp>
      <p:cxnSp>
        <p:nvCxnSpPr>
          <p:cNvPr id="471" name="Google Shape;471;p51"/>
          <p:cNvCxnSpPr/>
          <p:nvPr/>
        </p:nvCxnSpPr>
        <p:spPr>
          <a:xfrm flipH="1">
            <a:off x="6712913" y="3662100"/>
            <a:ext cx="406800" cy="1401000"/>
          </a:xfrm>
          <a:prstGeom prst="straightConnector1">
            <a:avLst/>
          </a:prstGeom>
          <a:noFill/>
          <a:ln cap="flat" cmpd="sng" w="28575">
            <a:solidFill>
              <a:schemeClr val="dk2"/>
            </a:solidFill>
            <a:prstDash val="solid"/>
            <a:round/>
            <a:headEnd len="med" w="med" type="none"/>
            <a:tailEnd len="med" w="med" type="triangle"/>
          </a:ln>
        </p:spPr>
      </p:cxnSp>
      <p:sp>
        <p:nvSpPr>
          <p:cNvPr id="472" name="Google Shape;472;p51"/>
          <p:cNvSpPr txBox="1"/>
          <p:nvPr/>
        </p:nvSpPr>
        <p:spPr>
          <a:xfrm>
            <a:off x="134550" y="1427950"/>
            <a:ext cx="3128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Launches have been grouped into clusters, and annotated with </a:t>
            </a:r>
            <a:r>
              <a:rPr b="1" lang="en-US" sz="2000">
                <a:solidFill>
                  <a:srgbClr val="058A05"/>
                </a:solidFill>
              </a:rPr>
              <a:t>green</a:t>
            </a:r>
            <a:r>
              <a:rPr lang="en-US" sz="2000">
                <a:solidFill>
                  <a:schemeClr val="dk1"/>
                </a:solidFill>
              </a:rPr>
              <a:t> icons for successful landings, and </a:t>
            </a:r>
            <a:r>
              <a:rPr b="1" lang="en-US" sz="2000">
                <a:solidFill>
                  <a:srgbClr val="FF0000"/>
                </a:solidFill>
              </a:rPr>
              <a:t>red</a:t>
            </a:r>
            <a:r>
              <a:rPr lang="en-US" sz="2000">
                <a:solidFill>
                  <a:schemeClr val="dk1"/>
                </a:solidFill>
              </a:rPr>
              <a:t> icons for failed ones.</a:t>
            </a:r>
            <a:endParaRPr>
              <a:solidFill>
                <a:schemeClr val="dk1"/>
              </a:solidFill>
            </a:endParaRPr>
          </a:p>
        </p:txBody>
      </p:sp>
      <p:sp>
        <p:nvSpPr>
          <p:cNvPr id="473" name="Google Shape;473;p51"/>
          <p:cNvSpPr txBox="1"/>
          <p:nvPr/>
        </p:nvSpPr>
        <p:spPr>
          <a:xfrm>
            <a:off x="4862500" y="22564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USA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52"/>
          <p:cNvSpPr txBox="1"/>
          <p:nvPr>
            <p:ph idx="12" type="sldNum"/>
          </p:nvPr>
        </p:nvSpPr>
        <p:spPr>
          <a:xfrm>
            <a:off x="271397" y="62530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9" name="Google Shape;479;p5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Proximity of Launch Sites to Other Points of Interest</a:t>
            </a:r>
            <a:endParaRPr/>
          </a:p>
        </p:txBody>
      </p:sp>
      <p:sp>
        <p:nvSpPr>
          <p:cNvPr id="480" name="Google Shape;480;p52"/>
          <p:cNvSpPr txBox="1"/>
          <p:nvPr/>
        </p:nvSpPr>
        <p:spPr>
          <a:xfrm>
            <a:off x="271400" y="1315200"/>
            <a:ext cx="11014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Using the </a:t>
            </a:r>
            <a:r>
              <a:rPr b="1" lang="en-US" sz="1600">
                <a:solidFill>
                  <a:schemeClr val="dk1"/>
                </a:solidFill>
              </a:rPr>
              <a:t>CCAFS SLC-40</a:t>
            </a:r>
            <a:r>
              <a:rPr lang="en-US" sz="1600">
                <a:solidFill>
                  <a:schemeClr val="dk1"/>
                </a:solidFill>
              </a:rPr>
              <a:t> launch site as an example site, the distance between launch site, and nearby highway, coastline, railroad and city are calculated.</a:t>
            </a:r>
            <a:endParaRPr>
              <a:solidFill>
                <a:schemeClr val="dk1"/>
              </a:solidFill>
            </a:endParaRPr>
          </a:p>
        </p:txBody>
      </p:sp>
      <p:pic>
        <p:nvPicPr>
          <p:cNvPr id="481" name="Google Shape;481;p52"/>
          <p:cNvPicPr preferRelativeResize="0"/>
          <p:nvPr/>
        </p:nvPicPr>
        <p:blipFill>
          <a:blip r:embed="rId4">
            <a:alphaModFix/>
          </a:blip>
          <a:stretch>
            <a:fillRect/>
          </a:stretch>
        </p:blipFill>
        <p:spPr>
          <a:xfrm>
            <a:off x="144100" y="2219800"/>
            <a:ext cx="7724428" cy="3805774"/>
          </a:xfrm>
          <a:prstGeom prst="rect">
            <a:avLst/>
          </a:prstGeom>
          <a:noFill/>
          <a:ln>
            <a:noFill/>
          </a:ln>
        </p:spPr>
      </p:pic>
      <p:pic>
        <p:nvPicPr>
          <p:cNvPr id="482" name="Google Shape;482;p52"/>
          <p:cNvPicPr preferRelativeResize="0"/>
          <p:nvPr/>
        </p:nvPicPr>
        <p:blipFill>
          <a:blip r:embed="rId5">
            <a:alphaModFix/>
          </a:blip>
          <a:stretch>
            <a:fillRect/>
          </a:stretch>
        </p:blipFill>
        <p:spPr>
          <a:xfrm>
            <a:off x="8393200" y="1689875"/>
            <a:ext cx="3662049" cy="2915825"/>
          </a:xfrm>
          <a:prstGeom prst="rect">
            <a:avLst/>
          </a:prstGeom>
          <a:noFill/>
          <a:ln>
            <a:noFill/>
          </a:ln>
        </p:spPr>
      </p:pic>
      <p:sp>
        <p:nvSpPr>
          <p:cNvPr id="483" name="Google Shape;483;p52"/>
          <p:cNvSpPr txBox="1"/>
          <p:nvPr/>
        </p:nvSpPr>
        <p:spPr>
          <a:xfrm>
            <a:off x="8228758" y="4746590"/>
            <a:ext cx="3826500" cy="2111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200">
                <a:solidFill>
                  <a:schemeClr val="dk1"/>
                </a:solidFill>
              </a:rPr>
              <a:t>Are launch sites in close proximity to railways? </a:t>
            </a:r>
            <a:endParaRPr sz="1200">
              <a:solidFill>
                <a:schemeClr val="dk1"/>
              </a:solidFill>
            </a:endParaRPr>
          </a:p>
          <a:p>
            <a:pPr indent="-342900" lvl="0" marL="342900" rtl="0" algn="l">
              <a:spcBef>
                <a:spcPts val="600"/>
              </a:spcBef>
              <a:spcAft>
                <a:spcPts val="0"/>
              </a:spcAft>
              <a:buClr>
                <a:schemeClr val="dk1"/>
              </a:buClr>
              <a:buSzPts val="1200"/>
              <a:buChar char="•"/>
            </a:pPr>
            <a:r>
              <a:rPr lang="en-US" sz="1200">
                <a:solidFill>
                  <a:schemeClr val="dk1"/>
                </a:solidFill>
              </a:rPr>
              <a:t>YES. The coastline is only 0.86 km due East.</a:t>
            </a:r>
            <a:endParaRPr sz="1200">
              <a:solidFill>
                <a:schemeClr val="dk1"/>
              </a:solidFill>
            </a:endParaRPr>
          </a:p>
          <a:p>
            <a:pPr indent="0" lvl="0" marL="0" rtl="0" algn="l">
              <a:spcBef>
                <a:spcPts val="600"/>
              </a:spcBef>
              <a:spcAft>
                <a:spcPts val="0"/>
              </a:spcAft>
              <a:buNone/>
            </a:pPr>
            <a:r>
              <a:rPr lang="en-US" sz="1200">
                <a:solidFill>
                  <a:schemeClr val="dk1"/>
                </a:solidFill>
              </a:rPr>
              <a:t>Are launch sites in close proximity to highways? </a:t>
            </a:r>
            <a:endParaRPr sz="1200">
              <a:solidFill>
                <a:schemeClr val="dk1"/>
              </a:solidFill>
            </a:endParaRPr>
          </a:p>
          <a:p>
            <a:pPr indent="-342900" lvl="0" marL="342900" rtl="0" algn="l">
              <a:spcBef>
                <a:spcPts val="600"/>
              </a:spcBef>
              <a:spcAft>
                <a:spcPts val="0"/>
              </a:spcAft>
              <a:buClr>
                <a:schemeClr val="dk1"/>
              </a:buClr>
              <a:buSzPts val="1200"/>
              <a:buChar char="•"/>
            </a:pPr>
            <a:r>
              <a:rPr lang="en-US" sz="1200">
                <a:solidFill>
                  <a:schemeClr val="dk1"/>
                </a:solidFill>
              </a:rPr>
              <a:t>YES. The nearest highway is only 0.59km away. </a:t>
            </a:r>
            <a:endParaRPr sz="1200">
              <a:solidFill>
                <a:schemeClr val="dk1"/>
              </a:solidFill>
            </a:endParaRPr>
          </a:p>
          <a:p>
            <a:pPr indent="0" lvl="0" marL="0" rtl="0" algn="l">
              <a:spcBef>
                <a:spcPts val="600"/>
              </a:spcBef>
              <a:spcAft>
                <a:spcPts val="0"/>
              </a:spcAft>
              <a:buNone/>
            </a:pPr>
            <a:r>
              <a:rPr lang="en-US" sz="1200">
                <a:solidFill>
                  <a:schemeClr val="dk1"/>
                </a:solidFill>
              </a:rPr>
              <a:t>Are launch sites in close proximity to railways?</a:t>
            </a:r>
            <a:endParaRPr sz="1200">
              <a:solidFill>
                <a:schemeClr val="dk1"/>
              </a:solidFill>
            </a:endParaRPr>
          </a:p>
          <a:p>
            <a:pPr indent="-342900" lvl="0" marL="342900" rtl="0" algn="l">
              <a:spcBef>
                <a:spcPts val="600"/>
              </a:spcBef>
              <a:spcAft>
                <a:spcPts val="0"/>
              </a:spcAft>
              <a:buClr>
                <a:schemeClr val="dk1"/>
              </a:buClr>
              <a:buSzPts val="1200"/>
              <a:buChar char="•"/>
            </a:pPr>
            <a:r>
              <a:rPr lang="en-US" sz="1200">
                <a:solidFill>
                  <a:schemeClr val="dk1"/>
                </a:solidFill>
              </a:rPr>
              <a:t>YES. The nearest railway is only 1.29 km away.</a:t>
            </a:r>
            <a:endParaRPr sz="1200">
              <a:solidFill>
                <a:schemeClr val="dk1"/>
              </a:solidFill>
            </a:endParaRPr>
          </a:p>
          <a:p>
            <a:pPr indent="0" lvl="0" marL="0" rtl="0" algn="l">
              <a:spcBef>
                <a:spcPts val="600"/>
              </a:spcBef>
              <a:spcAft>
                <a:spcPts val="0"/>
              </a:spcAft>
              <a:buNone/>
            </a:pPr>
            <a:r>
              <a:rPr lang="en-US" sz="1200">
                <a:solidFill>
                  <a:schemeClr val="dk1"/>
                </a:solidFill>
              </a:rPr>
              <a:t>Do launch sites keep certain distance away from cities? </a:t>
            </a:r>
            <a:endParaRPr sz="1200">
              <a:solidFill>
                <a:schemeClr val="dk1"/>
              </a:solidFill>
            </a:endParaRPr>
          </a:p>
          <a:p>
            <a:pPr indent="-342900" lvl="0" marL="342900" rtl="0" algn="l">
              <a:spcBef>
                <a:spcPts val="600"/>
              </a:spcBef>
              <a:spcAft>
                <a:spcPts val="0"/>
              </a:spcAft>
              <a:buClr>
                <a:schemeClr val="dk1"/>
              </a:buClr>
              <a:buSzPts val="1200"/>
              <a:buChar char="•"/>
            </a:pPr>
            <a:r>
              <a:rPr lang="en-US" sz="1200">
                <a:solidFill>
                  <a:schemeClr val="dk1"/>
                </a:solidFill>
              </a:rPr>
              <a:t>YES. The nearest city is 51.4 km away.</a:t>
            </a:r>
            <a:endParaRPr sz="1200">
              <a:solidFill>
                <a:schemeClr val="dk1"/>
              </a:solidFill>
            </a:endParaRPr>
          </a:p>
          <a:p>
            <a:pPr indent="0" lvl="0" marL="0" rtl="0" algn="l">
              <a:spcBef>
                <a:spcPts val="600"/>
              </a:spcBef>
              <a:spcAft>
                <a:spcPts val="0"/>
              </a:spcAft>
              <a:buNone/>
            </a:pPr>
            <a:r>
              <a:t/>
            </a:r>
            <a:endParaRPr sz="1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53"/>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12" name="Google Shape;112;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13" name="Google Shape;113;p18"/>
          <p:cNvSpPr txBox="1"/>
          <p:nvPr/>
        </p:nvSpPr>
        <p:spPr>
          <a:xfrm>
            <a:off x="404825" y="1447800"/>
            <a:ext cx="9344400" cy="4951500"/>
          </a:xfrm>
          <a:prstGeom prst="rect">
            <a:avLst/>
          </a:prstGeom>
          <a:noFill/>
          <a:ln>
            <a:noFill/>
          </a:ln>
        </p:spPr>
        <p:txBody>
          <a:bodyPr anchorCtr="0" anchor="t" bIns="0" lIns="0" spcFirstLastPara="1" rIns="0" wrap="square" tIns="0">
            <a:noAutofit/>
          </a:bodyPr>
          <a:lstStyle/>
          <a:p>
            <a:pPr indent="-228600" lvl="0" marL="342900" rtl="0" algn="l">
              <a:spcBef>
                <a:spcPts val="0"/>
              </a:spcBef>
              <a:spcAft>
                <a:spcPts val="0"/>
              </a:spcAft>
              <a:buNone/>
            </a:pPr>
            <a:r>
              <a:t/>
            </a:r>
            <a:endParaRPr sz="1800">
              <a:solidFill>
                <a:srgbClr val="FFFFFF"/>
              </a:solidFill>
              <a:latin typeface="Ubuntu"/>
              <a:ea typeface="Ubuntu"/>
              <a:cs typeface="Ubuntu"/>
              <a:sym typeface="Ubuntu"/>
            </a:endParaRPr>
          </a:p>
          <a:p>
            <a:pPr indent="-342900" lvl="0" marL="342900" rtl="0" algn="l">
              <a:spcBef>
                <a:spcPts val="600"/>
              </a:spcBef>
              <a:spcAft>
                <a:spcPts val="0"/>
              </a:spcAft>
              <a:buClr>
                <a:schemeClr val="dk1"/>
              </a:buClr>
              <a:buSzPts val="1800"/>
              <a:buChar char="❏"/>
            </a:pPr>
            <a:r>
              <a:rPr lang="en-US" sz="1800">
                <a:solidFill>
                  <a:schemeClr val="dk1"/>
                </a:solidFill>
              </a:rPr>
              <a:t>SpaceX launches Falcon 9 rockets at a cost of $62millions while its competitors launches at cost of $165millions. This is much cheaper due to fact that SpaceX can land, and then re-use the first stage of the rocket.</a:t>
            </a:r>
            <a:endParaRPr sz="1800">
              <a:solidFill>
                <a:schemeClr val="dk1"/>
              </a:solidFill>
            </a:endParaRPr>
          </a:p>
          <a:p>
            <a:pPr indent="0" lvl="0" marL="0" rtl="0" algn="l">
              <a:spcBef>
                <a:spcPts val="600"/>
              </a:spcBef>
              <a:spcAft>
                <a:spcPts val="0"/>
              </a:spcAft>
              <a:buNone/>
            </a:pPr>
            <a:r>
              <a:t/>
            </a:r>
            <a:endParaRPr sz="1800">
              <a:solidFill>
                <a:schemeClr val="dk1"/>
              </a:solidFill>
            </a:endParaRPr>
          </a:p>
          <a:p>
            <a:pPr indent="0" lvl="0" marL="0" rtl="0" algn="l">
              <a:spcBef>
                <a:spcPts val="600"/>
              </a:spcBef>
              <a:spcAft>
                <a:spcPts val="0"/>
              </a:spcAft>
              <a:buNone/>
            </a:pPr>
            <a:r>
              <a:t/>
            </a:r>
            <a:endParaRPr sz="1800">
              <a:solidFill>
                <a:schemeClr val="dk1"/>
              </a:solidFill>
            </a:endParaRPr>
          </a:p>
          <a:p>
            <a:pPr indent="-342900" lvl="0" marL="342900" rtl="0" algn="l">
              <a:spcBef>
                <a:spcPts val="600"/>
              </a:spcBef>
              <a:spcAft>
                <a:spcPts val="0"/>
              </a:spcAft>
              <a:buClr>
                <a:schemeClr val="dk1"/>
              </a:buClr>
              <a:buSzPts val="1800"/>
              <a:buChar char="❏"/>
            </a:pPr>
            <a:r>
              <a:rPr lang="en-US" sz="1800">
                <a:solidFill>
                  <a:schemeClr val="dk1"/>
                </a:solidFill>
              </a:rPr>
              <a:t>If </a:t>
            </a:r>
            <a:r>
              <a:rPr lang="en-US" sz="1800">
                <a:solidFill>
                  <a:schemeClr val="dk1"/>
                </a:solidFill>
              </a:rPr>
              <a:t>we can predict whether </a:t>
            </a:r>
            <a:r>
              <a:rPr lang="en-US" sz="1800">
                <a:solidFill>
                  <a:schemeClr val="dk1"/>
                </a:solidFill>
              </a:rPr>
              <a:t>the first stage lands successfully or not, the cost of a launch can be determined and </a:t>
            </a:r>
            <a:r>
              <a:rPr lang="en-US" sz="1800">
                <a:solidFill>
                  <a:schemeClr val="dk1"/>
                </a:solidFill>
              </a:rPr>
              <a:t>this information </a:t>
            </a:r>
            <a:r>
              <a:rPr lang="en-US" sz="1800">
                <a:solidFill>
                  <a:schemeClr val="dk1"/>
                </a:solidFill>
              </a:rPr>
              <a:t>can used to assess whether or not an alternate company should bid and SpaceX for a rocket launch.</a:t>
            </a:r>
            <a:endParaRPr sz="1800">
              <a:solidFill>
                <a:schemeClr val="dk1"/>
              </a:solidFill>
            </a:endParaRPr>
          </a:p>
          <a:p>
            <a:pPr indent="0" lvl="0" marL="0" rtl="0" algn="l">
              <a:spcBef>
                <a:spcPts val="600"/>
              </a:spcBef>
              <a:spcAft>
                <a:spcPts val="0"/>
              </a:spcAft>
              <a:buNone/>
            </a:pPr>
            <a:r>
              <a:t/>
            </a:r>
            <a:endParaRPr sz="1800">
              <a:solidFill>
                <a:schemeClr val="dk1"/>
              </a:solidFill>
            </a:endParaRPr>
          </a:p>
          <a:p>
            <a:pPr indent="0" lvl="0" marL="0" rtl="0" algn="l">
              <a:spcBef>
                <a:spcPts val="600"/>
              </a:spcBef>
              <a:spcAft>
                <a:spcPts val="0"/>
              </a:spcAft>
              <a:buNone/>
            </a:pPr>
            <a:r>
              <a:t/>
            </a:r>
            <a:endParaRPr sz="1800">
              <a:solidFill>
                <a:schemeClr val="dk1"/>
              </a:solidFill>
            </a:endParaRPr>
          </a:p>
          <a:p>
            <a:pPr indent="-342900" lvl="0" marL="342900" rtl="0" algn="l">
              <a:spcBef>
                <a:spcPts val="600"/>
              </a:spcBef>
              <a:spcAft>
                <a:spcPts val="0"/>
              </a:spcAft>
              <a:buClr>
                <a:schemeClr val="dk1"/>
              </a:buClr>
              <a:buSzPts val="1800"/>
              <a:buChar char="❏"/>
            </a:pPr>
            <a:r>
              <a:rPr lang="en-US" sz="1800">
                <a:solidFill>
                  <a:schemeClr val="dk1"/>
                </a:solidFill>
              </a:rPr>
              <a:t>In this capstone project, the predictions on if the SpaceX Falcon 9 first stage lands successfully are made using </a:t>
            </a:r>
            <a:r>
              <a:rPr lang="en-US" sz="1800">
                <a:solidFill>
                  <a:schemeClr val="dk1"/>
                </a:solidFill>
              </a:rPr>
              <a:t>classification</a:t>
            </a:r>
            <a:r>
              <a:rPr lang="en-US" sz="1800">
                <a:solidFill>
                  <a:schemeClr val="dk1"/>
                </a:solidFill>
              </a:rPr>
              <a:t> models.</a:t>
            </a:r>
            <a:endParaRPr sz="1800">
              <a:solidFill>
                <a:schemeClr val="dk1"/>
              </a:solidFill>
            </a:endParaRPr>
          </a:p>
          <a:p>
            <a:pPr indent="-228600" lvl="0" marL="342900" rtl="0" algn="l">
              <a:spcBef>
                <a:spcPts val="600"/>
              </a:spcBef>
              <a:spcAft>
                <a:spcPts val="0"/>
              </a:spcAft>
              <a:buNone/>
            </a:pPr>
            <a:r>
              <a:t/>
            </a:r>
            <a:endParaRPr sz="1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4" name="Google Shape;494;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Success Count for All Cities</a:t>
            </a:r>
            <a:endParaRPr/>
          </a:p>
        </p:txBody>
      </p:sp>
      <p:sp>
        <p:nvSpPr>
          <p:cNvPr id="495" name="Google Shape;495;p54"/>
          <p:cNvSpPr txBox="1"/>
          <p:nvPr/>
        </p:nvSpPr>
        <p:spPr>
          <a:xfrm>
            <a:off x="570625" y="5934600"/>
            <a:ext cx="1051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The launch site </a:t>
            </a:r>
            <a:r>
              <a:rPr b="1" lang="en-US" sz="2000">
                <a:solidFill>
                  <a:schemeClr val="dk1"/>
                </a:solidFill>
              </a:rPr>
              <a:t>KSC LC-39A</a:t>
            </a:r>
            <a:r>
              <a:rPr lang="en-US" sz="2000">
                <a:solidFill>
                  <a:schemeClr val="dk1"/>
                </a:solidFill>
              </a:rPr>
              <a:t> had the most successful launches, with 41.7% success rate.</a:t>
            </a:r>
            <a:endParaRPr>
              <a:solidFill>
                <a:schemeClr val="dk1"/>
              </a:solidFill>
            </a:endParaRPr>
          </a:p>
        </p:txBody>
      </p:sp>
      <p:pic>
        <p:nvPicPr>
          <p:cNvPr id="496" name="Google Shape;496;p54"/>
          <p:cNvPicPr preferRelativeResize="0"/>
          <p:nvPr/>
        </p:nvPicPr>
        <p:blipFill>
          <a:blip r:embed="rId4">
            <a:alphaModFix/>
          </a:blip>
          <a:stretch>
            <a:fillRect/>
          </a:stretch>
        </p:blipFill>
        <p:spPr>
          <a:xfrm>
            <a:off x="770000" y="1555025"/>
            <a:ext cx="11059926" cy="3768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2" name="Google Shape;502;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Pie Chart for the Launch Site with the Highest Launch Success Ratio</a:t>
            </a:r>
            <a:endParaRPr/>
          </a:p>
        </p:txBody>
      </p:sp>
      <p:sp>
        <p:nvSpPr>
          <p:cNvPr id="503" name="Google Shape;503;p55"/>
          <p:cNvSpPr txBox="1"/>
          <p:nvPr/>
        </p:nvSpPr>
        <p:spPr>
          <a:xfrm>
            <a:off x="922425" y="5534550"/>
            <a:ext cx="989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The launch site </a:t>
            </a:r>
            <a:r>
              <a:rPr b="1" lang="en-US" sz="2000">
                <a:solidFill>
                  <a:schemeClr val="dk1"/>
                </a:solidFill>
              </a:rPr>
              <a:t>KSC LC-39A</a:t>
            </a:r>
            <a:r>
              <a:rPr lang="en-US" sz="2000">
                <a:solidFill>
                  <a:schemeClr val="dk1"/>
                </a:solidFill>
              </a:rPr>
              <a:t> also had the highest rate of successful launches, with a 76.9% success rate for 1st stage booster landings.</a:t>
            </a:r>
            <a:endParaRPr>
              <a:solidFill>
                <a:schemeClr val="dk1"/>
              </a:solidFill>
            </a:endParaRPr>
          </a:p>
        </p:txBody>
      </p:sp>
      <p:pic>
        <p:nvPicPr>
          <p:cNvPr id="504" name="Google Shape;504;p55"/>
          <p:cNvPicPr preferRelativeResize="0"/>
          <p:nvPr/>
        </p:nvPicPr>
        <p:blipFill>
          <a:blip r:embed="rId4">
            <a:alphaModFix/>
          </a:blip>
          <a:stretch>
            <a:fillRect/>
          </a:stretch>
        </p:blipFill>
        <p:spPr>
          <a:xfrm>
            <a:off x="213900" y="1253449"/>
            <a:ext cx="11887202" cy="393085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8" name="Shape 508"/>
        <p:cNvGrpSpPr/>
        <p:nvPr/>
      </p:nvGrpSpPr>
      <p:grpSpPr>
        <a:xfrm>
          <a:off x="0" y="0"/>
          <a:ext cx="0" cy="0"/>
          <a:chOff x="0" y="0"/>
          <a:chExt cx="0" cy="0"/>
        </a:xfrm>
      </p:grpSpPr>
      <p:sp>
        <p:nvSpPr>
          <p:cNvPr id="509" name="Google Shape;509;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0" name="Google Shape;510;p5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Payload vs Launch Outcome Scatter Plot for All Sites</a:t>
            </a:r>
            <a:endParaRPr/>
          </a:p>
        </p:txBody>
      </p:sp>
      <p:pic>
        <p:nvPicPr>
          <p:cNvPr id="511" name="Google Shape;511;p56"/>
          <p:cNvPicPr preferRelativeResize="0"/>
          <p:nvPr/>
        </p:nvPicPr>
        <p:blipFill>
          <a:blip r:embed="rId4">
            <a:alphaModFix/>
          </a:blip>
          <a:stretch>
            <a:fillRect/>
          </a:stretch>
        </p:blipFill>
        <p:spPr>
          <a:xfrm>
            <a:off x="152400" y="1141174"/>
            <a:ext cx="11887198" cy="3916006"/>
          </a:xfrm>
          <a:prstGeom prst="rect">
            <a:avLst/>
          </a:prstGeom>
          <a:noFill/>
          <a:ln>
            <a:noFill/>
          </a:ln>
        </p:spPr>
      </p:pic>
      <p:sp>
        <p:nvSpPr>
          <p:cNvPr id="512" name="Google Shape;512;p56"/>
          <p:cNvSpPr txBox="1"/>
          <p:nvPr/>
        </p:nvSpPr>
        <p:spPr>
          <a:xfrm>
            <a:off x="859425" y="5284450"/>
            <a:ext cx="10880700" cy="1665000"/>
          </a:xfrm>
          <a:prstGeom prst="rect">
            <a:avLst/>
          </a:prstGeom>
          <a:noFill/>
          <a:ln>
            <a:noFill/>
          </a:ln>
        </p:spPr>
        <p:txBody>
          <a:bodyPr anchorCtr="0" anchor="t" bIns="0" lIns="0" spcFirstLastPara="1" rIns="0" wrap="square" tIns="0">
            <a:noAutofit/>
          </a:bodyPr>
          <a:lstStyle/>
          <a:p>
            <a:pPr indent="-355600" lvl="0" marL="342900" rtl="0" algn="l">
              <a:spcBef>
                <a:spcPts val="0"/>
              </a:spcBef>
              <a:spcAft>
                <a:spcPts val="0"/>
              </a:spcAft>
              <a:buClr>
                <a:schemeClr val="dk1"/>
              </a:buClr>
              <a:buSzPts val="1600"/>
              <a:buChar char="•"/>
            </a:pPr>
            <a:r>
              <a:rPr lang="en-US" sz="1600">
                <a:solidFill>
                  <a:schemeClr val="dk1"/>
                </a:solidFill>
              </a:rPr>
              <a:t>From </a:t>
            </a:r>
            <a:r>
              <a:rPr lang="en-US" sz="1600">
                <a:solidFill>
                  <a:schemeClr val="dk1"/>
                </a:solidFill>
              </a:rPr>
              <a:t>the Payload vs Launch outcome plot for all sites, the data is divided into two ranges: </a:t>
            </a:r>
            <a:endParaRPr sz="1600">
              <a:solidFill>
                <a:schemeClr val="dk1"/>
              </a:solidFill>
            </a:endParaRPr>
          </a:p>
          <a:p>
            <a:pPr indent="-368300" lvl="1" marL="520700" rtl="0" algn="l">
              <a:spcBef>
                <a:spcPts val="600"/>
              </a:spcBef>
              <a:spcAft>
                <a:spcPts val="0"/>
              </a:spcAft>
              <a:buClr>
                <a:schemeClr val="dk1"/>
              </a:buClr>
              <a:buSzPts val="1600"/>
              <a:buFont typeface="Arial"/>
              <a:buChar char="•"/>
            </a:pPr>
            <a:r>
              <a:rPr b="1" lang="en-US" sz="1600">
                <a:solidFill>
                  <a:schemeClr val="dk1"/>
                </a:solidFill>
              </a:rPr>
              <a:t>Low payloads : </a:t>
            </a:r>
            <a:r>
              <a:rPr b="1" lang="en-US" sz="1600">
                <a:solidFill>
                  <a:schemeClr val="dk1"/>
                </a:solidFill>
              </a:rPr>
              <a:t>0 – 4000 kg</a:t>
            </a:r>
            <a:endParaRPr b="1" sz="1600">
              <a:solidFill>
                <a:schemeClr val="dk1"/>
              </a:solidFill>
            </a:endParaRPr>
          </a:p>
          <a:p>
            <a:pPr indent="-368300" lvl="1" marL="520700" rtl="0" algn="l">
              <a:spcBef>
                <a:spcPts val="600"/>
              </a:spcBef>
              <a:spcAft>
                <a:spcPts val="0"/>
              </a:spcAft>
              <a:buClr>
                <a:schemeClr val="dk1"/>
              </a:buClr>
              <a:buSzPts val="1600"/>
              <a:buFont typeface="Arial"/>
              <a:buChar char="•"/>
            </a:pPr>
            <a:r>
              <a:rPr b="1" lang="en-US" sz="1600">
                <a:solidFill>
                  <a:schemeClr val="dk1"/>
                </a:solidFill>
              </a:rPr>
              <a:t>Massive payloads: </a:t>
            </a:r>
            <a:r>
              <a:rPr b="1" lang="en-US" sz="1600">
                <a:solidFill>
                  <a:schemeClr val="dk1"/>
                </a:solidFill>
              </a:rPr>
              <a:t>4000 – 10000 kg</a:t>
            </a:r>
            <a:endParaRPr b="1" sz="1600">
              <a:solidFill>
                <a:schemeClr val="dk1"/>
              </a:solidFill>
            </a:endParaRPr>
          </a:p>
          <a:p>
            <a:pPr indent="0" lvl="0" marL="0" rtl="0" algn="l">
              <a:spcBef>
                <a:spcPts val="600"/>
              </a:spcBef>
              <a:spcAft>
                <a:spcPts val="0"/>
              </a:spcAft>
              <a:buNone/>
            </a:pPr>
            <a:r>
              <a:rPr lang="en-US" sz="1600">
                <a:solidFill>
                  <a:schemeClr val="dk1"/>
                </a:solidFill>
              </a:rPr>
              <a:t>For low payloads, the number of successful landings are relatively greater than failed ones</a:t>
            </a:r>
            <a:endParaRPr sz="1600">
              <a:solidFill>
                <a:schemeClr val="dk1"/>
              </a:solidFill>
            </a:endParaRPr>
          </a:p>
          <a:p>
            <a:pPr indent="-254000" lvl="0" marL="342900" rtl="0" algn="l">
              <a:spcBef>
                <a:spcPts val="600"/>
              </a:spcBef>
              <a:spcAft>
                <a:spcPts val="0"/>
              </a:spcAft>
              <a:buNone/>
            </a:pPr>
            <a:r>
              <a:t/>
            </a:r>
            <a:endParaRPr>
              <a:solidFill>
                <a:schemeClr val="dk1"/>
              </a:solidFill>
            </a:endParaRPr>
          </a:p>
        </p:txBody>
      </p:sp>
      <p:sp>
        <p:nvSpPr>
          <p:cNvPr id="513" name="Google Shape;513;p56"/>
          <p:cNvSpPr txBox="1"/>
          <p:nvPr/>
        </p:nvSpPr>
        <p:spPr>
          <a:xfrm>
            <a:off x="8285600" y="2010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US">
                <a:solidFill>
                  <a:srgbClr val="FF0000"/>
                </a:solidFill>
              </a:rPr>
              <a:t>Low payloads : 0 – 4000 kg</a:t>
            </a:r>
            <a:endParaRPr b="1">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5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9" name="Google Shape;519;p5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Payload vs Launch Outcome Scatter Plot for All Sites</a:t>
            </a:r>
            <a:endParaRPr/>
          </a:p>
        </p:txBody>
      </p:sp>
      <p:pic>
        <p:nvPicPr>
          <p:cNvPr id="520" name="Google Shape;520;p57"/>
          <p:cNvPicPr preferRelativeResize="0"/>
          <p:nvPr/>
        </p:nvPicPr>
        <p:blipFill>
          <a:blip r:embed="rId4">
            <a:alphaModFix/>
          </a:blip>
          <a:stretch>
            <a:fillRect/>
          </a:stretch>
        </p:blipFill>
        <p:spPr>
          <a:xfrm>
            <a:off x="84200" y="1387100"/>
            <a:ext cx="11887200" cy="3892662"/>
          </a:xfrm>
          <a:prstGeom prst="rect">
            <a:avLst/>
          </a:prstGeom>
          <a:noFill/>
          <a:ln>
            <a:noFill/>
          </a:ln>
        </p:spPr>
      </p:pic>
      <p:sp>
        <p:nvSpPr>
          <p:cNvPr id="521" name="Google Shape;521;p57"/>
          <p:cNvSpPr txBox="1"/>
          <p:nvPr/>
        </p:nvSpPr>
        <p:spPr>
          <a:xfrm>
            <a:off x="859425" y="5284450"/>
            <a:ext cx="10880700" cy="166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a:solidFill>
                <a:schemeClr val="dk1"/>
              </a:solidFill>
            </a:endParaRPr>
          </a:p>
          <a:p>
            <a:pPr indent="-355600" lvl="0" marL="342900" rtl="0" algn="l">
              <a:spcBef>
                <a:spcPts val="600"/>
              </a:spcBef>
              <a:spcAft>
                <a:spcPts val="0"/>
              </a:spcAft>
              <a:buClr>
                <a:schemeClr val="dk1"/>
              </a:buClr>
              <a:buSzPts val="1600"/>
              <a:buChar char="•"/>
            </a:pPr>
            <a:r>
              <a:rPr lang="en-US" sz="1600">
                <a:solidFill>
                  <a:schemeClr val="dk1"/>
                </a:solidFill>
              </a:rPr>
              <a:t>For massive payloads, the number of successful landings are less than failed ones</a:t>
            </a:r>
            <a:endParaRPr sz="1600">
              <a:solidFill>
                <a:schemeClr val="dk1"/>
              </a:solidFill>
            </a:endParaRPr>
          </a:p>
          <a:p>
            <a:pPr indent="-355600" lvl="0" marL="342900" rtl="0" algn="l">
              <a:spcBef>
                <a:spcPts val="600"/>
              </a:spcBef>
              <a:spcAft>
                <a:spcPts val="0"/>
              </a:spcAft>
              <a:buClr>
                <a:schemeClr val="dk1"/>
              </a:buClr>
              <a:buSzPts val="1600"/>
              <a:buChar char="•"/>
            </a:pPr>
            <a:r>
              <a:rPr lang="en-US" sz="1600">
                <a:solidFill>
                  <a:schemeClr val="dk1"/>
                </a:solidFill>
              </a:rPr>
              <a:t>It </a:t>
            </a:r>
            <a:r>
              <a:rPr lang="en-US" sz="1600">
                <a:solidFill>
                  <a:schemeClr val="dk1"/>
                </a:solidFill>
              </a:rPr>
              <a:t>is evident  from the plots that the success for massive payloads is lower than that for low payloads. </a:t>
            </a:r>
            <a:endParaRPr sz="1600">
              <a:solidFill>
                <a:schemeClr val="dk1"/>
              </a:solidFill>
            </a:endParaRPr>
          </a:p>
          <a:p>
            <a:pPr indent="-355600" lvl="0" marL="342900" rtl="0" algn="l">
              <a:spcBef>
                <a:spcPts val="600"/>
              </a:spcBef>
              <a:spcAft>
                <a:spcPts val="0"/>
              </a:spcAft>
              <a:buClr>
                <a:schemeClr val="dk1"/>
              </a:buClr>
              <a:buSzPts val="1600"/>
              <a:buChar char="•"/>
            </a:pPr>
            <a:r>
              <a:rPr lang="en-US" sz="1600">
                <a:solidFill>
                  <a:schemeClr val="dk1"/>
                </a:solidFill>
              </a:rPr>
              <a:t>It is also worth noting that some booster types (v1.0 and B5) have not been launched with massive payloads. </a:t>
            </a:r>
            <a:endParaRPr sz="1600">
              <a:solidFill>
                <a:schemeClr val="dk1"/>
              </a:solidFill>
            </a:endParaRPr>
          </a:p>
          <a:p>
            <a:pPr indent="-254000" lvl="0" marL="342900" rtl="0" algn="l">
              <a:spcBef>
                <a:spcPts val="600"/>
              </a:spcBef>
              <a:spcAft>
                <a:spcPts val="0"/>
              </a:spcAft>
              <a:buNone/>
            </a:pPr>
            <a:r>
              <a:t/>
            </a:r>
            <a:endParaRPr>
              <a:solidFill>
                <a:schemeClr val="dk1"/>
              </a:solidFill>
            </a:endParaRPr>
          </a:p>
        </p:txBody>
      </p:sp>
      <p:sp>
        <p:nvSpPr>
          <p:cNvPr id="522" name="Google Shape;522;p57"/>
          <p:cNvSpPr txBox="1"/>
          <p:nvPr/>
        </p:nvSpPr>
        <p:spPr>
          <a:xfrm>
            <a:off x="7005050" y="2192425"/>
            <a:ext cx="41322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US">
                <a:solidFill>
                  <a:srgbClr val="FF0000"/>
                </a:solidFill>
              </a:rPr>
              <a:t>Massive payloads: 4000 – 10000 kg</a:t>
            </a:r>
            <a:endParaRPr b="1">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5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1" name="Shape 531"/>
        <p:cNvGrpSpPr/>
        <p:nvPr/>
      </p:nvGrpSpPr>
      <p:grpSpPr>
        <a:xfrm>
          <a:off x="0" y="0"/>
          <a:ext cx="0" cy="0"/>
          <a:chOff x="0" y="0"/>
          <a:chExt cx="0" cy="0"/>
        </a:xfrm>
      </p:grpSpPr>
      <p:sp>
        <p:nvSpPr>
          <p:cNvPr id="532" name="Google Shape;532;p59"/>
          <p:cNvSpPr txBox="1"/>
          <p:nvPr>
            <p:ph idx="12" type="sldNum"/>
          </p:nvPr>
        </p:nvSpPr>
        <p:spPr>
          <a:xfrm>
            <a:off x="3785897" y="64563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3" name="Google Shape;533;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
        <p:nvSpPr>
          <p:cNvPr id="534" name="Google Shape;534;p59"/>
          <p:cNvSpPr txBox="1"/>
          <p:nvPr/>
        </p:nvSpPr>
        <p:spPr>
          <a:xfrm>
            <a:off x="770000" y="1535700"/>
            <a:ext cx="57591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From the</a:t>
            </a:r>
            <a:r>
              <a:rPr lang="en-US" sz="1600">
                <a:solidFill>
                  <a:schemeClr val="dk1"/>
                </a:solidFill>
              </a:rPr>
              <a:t> Accuracy scores and Best scores of all classification models:</a:t>
            </a:r>
            <a:endParaRPr sz="1600">
              <a:solidFill>
                <a:schemeClr val="dk1"/>
              </a:solidFill>
            </a:endParaRPr>
          </a:p>
          <a:p>
            <a:pPr indent="-317500" lvl="0" marL="342900" rtl="0" algn="l">
              <a:spcBef>
                <a:spcPts val="600"/>
              </a:spcBef>
              <a:spcAft>
                <a:spcPts val="0"/>
              </a:spcAft>
              <a:buClr>
                <a:schemeClr val="dk1"/>
              </a:buClr>
              <a:buSzPts val="1600"/>
              <a:buChar char="•"/>
            </a:pPr>
            <a:r>
              <a:rPr lang="en-US" sz="1600">
                <a:solidFill>
                  <a:schemeClr val="dk1"/>
                </a:solidFill>
              </a:rPr>
              <a:t>The Decision Tree model has the highest classification accuracy</a:t>
            </a:r>
            <a:endParaRPr sz="1600">
              <a:solidFill>
                <a:schemeClr val="dk1"/>
              </a:solidFill>
            </a:endParaRPr>
          </a:p>
          <a:p>
            <a:pPr indent="-330200" lvl="1" marL="520700" rtl="0" algn="l">
              <a:spcBef>
                <a:spcPts val="600"/>
              </a:spcBef>
              <a:spcAft>
                <a:spcPts val="0"/>
              </a:spcAft>
              <a:buClr>
                <a:schemeClr val="dk1"/>
              </a:buClr>
              <a:buSzPts val="1600"/>
              <a:buFont typeface="Arial"/>
              <a:buChar char="•"/>
            </a:pPr>
            <a:r>
              <a:rPr lang="en-US" sz="1600">
                <a:solidFill>
                  <a:schemeClr val="dk1"/>
                </a:solidFill>
              </a:rPr>
              <a:t>The Accuracy Score is 94.44%</a:t>
            </a:r>
            <a:endParaRPr sz="1600">
              <a:solidFill>
                <a:schemeClr val="dk1"/>
              </a:solidFill>
            </a:endParaRPr>
          </a:p>
          <a:p>
            <a:pPr indent="-330200" lvl="1" marL="520700" rtl="0" algn="l">
              <a:spcBef>
                <a:spcPts val="600"/>
              </a:spcBef>
              <a:spcAft>
                <a:spcPts val="0"/>
              </a:spcAft>
              <a:buClr>
                <a:schemeClr val="dk1"/>
              </a:buClr>
              <a:buSzPts val="1600"/>
              <a:buFont typeface="Arial"/>
              <a:buChar char="•"/>
            </a:pPr>
            <a:r>
              <a:rPr lang="en-US" sz="1600">
                <a:solidFill>
                  <a:schemeClr val="dk1"/>
                </a:solidFill>
              </a:rPr>
              <a:t>The Best Score is 89.1%</a:t>
            </a:r>
            <a:endParaRPr sz="1600">
              <a:solidFill>
                <a:schemeClr val="dk1"/>
              </a:solidFill>
            </a:endParaRPr>
          </a:p>
        </p:txBody>
      </p:sp>
      <p:pic>
        <p:nvPicPr>
          <p:cNvPr id="535" name="Google Shape;535;p59"/>
          <p:cNvPicPr preferRelativeResize="0"/>
          <p:nvPr/>
        </p:nvPicPr>
        <p:blipFill>
          <a:blip r:embed="rId4">
            <a:alphaModFix/>
          </a:blip>
          <a:stretch>
            <a:fillRect/>
          </a:stretch>
        </p:blipFill>
        <p:spPr>
          <a:xfrm>
            <a:off x="6529100" y="1323775"/>
            <a:ext cx="5432250" cy="3162650"/>
          </a:xfrm>
          <a:prstGeom prst="rect">
            <a:avLst/>
          </a:prstGeom>
          <a:noFill/>
          <a:ln>
            <a:noFill/>
          </a:ln>
        </p:spPr>
      </p:pic>
      <p:pic>
        <p:nvPicPr>
          <p:cNvPr id="536" name="Google Shape;536;p59"/>
          <p:cNvPicPr preferRelativeResize="0"/>
          <p:nvPr/>
        </p:nvPicPr>
        <p:blipFill>
          <a:blip r:embed="rId5">
            <a:alphaModFix/>
          </a:blip>
          <a:stretch>
            <a:fillRect/>
          </a:stretch>
        </p:blipFill>
        <p:spPr>
          <a:xfrm>
            <a:off x="435800" y="3733800"/>
            <a:ext cx="5384984" cy="3124199"/>
          </a:xfrm>
          <a:prstGeom prst="rect">
            <a:avLst/>
          </a:prstGeom>
          <a:noFill/>
          <a:ln>
            <a:noFill/>
          </a:ln>
        </p:spPr>
      </p:pic>
      <p:pic>
        <p:nvPicPr>
          <p:cNvPr id="537" name="Google Shape;537;p59"/>
          <p:cNvPicPr preferRelativeResize="0"/>
          <p:nvPr/>
        </p:nvPicPr>
        <p:blipFill>
          <a:blip r:embed="rId6">
            <a:alphaModFix/>
          </a:blip>
          <a:stretch>
            <a:fillRect/>
          </a:stretch>
        </p:blipFill>
        <p:spPr>
          <a:xfrm>
            <a:off x="7275050" y="4842288"/>
            <a:ext cx="4686300" cy="1724025"/>
          </a:xfrm>
          <a:prstGeom prst="rect">
            <a:avLst/>
          </a:prstGeom>
          <a:noFill/>
          <a:ln cap="flat" cmpd="sng" w="9525">
            <a:solidFill>
              <a:srgbClr val="0F878A"/>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3" name="Google Shape;543;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544" name="Google Shape;544;p60"/>
          <p:cNvPicPr preferRelativeResize="0"/>
          <p:nvPr/>
        </p:nvPicPr>
        <p:blipFill>
          <a:blip r:embed="rId4">
            <a:alphaModFix/>
          </a:blip>
          <a:stretch>
            <a:fillRect/>
          </a:stretch>
        </p:blipFill>
        <p:spPr>
          <a:xfrm>
            <a:off x="6204125" y="1428437"/>
            <a:ext cx="5081475" cy="4256400"/>
          </a:xfrm>
          <a:prstGeom prst="rect">
            <a:avLst/>
          </a:prstGeom>
          <a:noFill/>
          <a:ln>
            <a:noFill/>
          </a:ln>
        </p:spPr>
      </p:pic>
      <p:sp>
        <p:nvSpPr>
          <p:cNvPr id="545" name="Google Shape;545;p60"/>
          <p:cNvSpPr txBox="1"/>
          <p:nvPr/>
        </p:nvSpPr>
        <p:spPr>
          <a:xfrm>
            <a:off x="769998" y="1428425"/>
            <a:ext cx="5283000" cy="4951500"/>
          </a:xfrm>
          <a:prstGeom prst="rect">
            <a:avLst/>
          </a:prstGeom>
          <a:noFill/>
          <a:ln>
            <a:noFill/>
          </a:ln>
        </p:spPr>
        <p:txBody>
          <a:bodyPr anchorCtr="0" anchor="t" bIns="0" lIns="0" spcFirstLastPara="1" rIns="0" wrap="square" tIns="0">
            <a:noAutofit/>
          </a:bodyPr>
          <a:lstStyle/>
          <a:p>
            <a:pPr indent="-342900" lvl="0" marL="342900" rtl="0" algn="l">
              <a:spcBef>
                <a:spcPts val="0"/>
              </a:spcBef>
              <a:spcAft>
                <a:spcPts val="0"/>
              </a:spcAft>
              <a:buClr>
                <a:schemeClr val="dk1"/>
              </a:buClr>
              <a:buSzPts val="2000"/>
              <a:buChar char="•"/>
            </a:pPr>
            <a:r>
              <a:rPr lang="en-US" sz="2000">
                <a:solidFill>
                  <a:schemeClr val="dk1"/>
                </a:solidFill>
              </a:rPr>
              <a:t>The b</a:t>
            </a:r>
            <a:r>
              <a:rPr lang="en-US" sz="2000">
                <a:solidFill>
                  <a:schemeClr val="dk1"/>
                </a:solidFill>
              </a:rPr>
              <a:t>est performing cla</a:t>
            </a:r>
            <a:r>
              <a:rPr lang="en-US" sz="2000">
                <a:solidFill>
                  <a:schemeClr val="dk1"/>
                </a:solidFill>
              </a:rPr>
              <a:t>ssification</a:t>
            </a:r>
            <a:r>
              <a:rPr lang="en-US" sz="2000">
                <a:solidFill>
                  <a:schemeClr val="dk1"/>
                </a:solidFill>
              </a:rPr>
              <a:t> model is the Decision Tree model, with an accuracy of 94.44%.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42900" lvl="0" marL="342900" rtl="0" algn="l">
              <a:spcBef>
                <a:spcPts val="600"/>
              </a:spcBef>
              <a:spcAft>
                <a:spcPts val="0"/>
              </a:spcAft>
              <a:buClr>
                <a:schemeClr val="dk1"/>
              </a:buClr>
              <a:buSzPts val="2000"/>
              <a:buChar char="•"/>
            </a:pPr>
            <a:r>
              <a:rPr lang="en-US" sz="2000">
                <a:solidFill>
                  <a:schemeClr val="dk1"/>
                </a:solidFill>
              </a:rPr>
              <a:t>The confusion matrix shows that only 1 out of 18 total results classified incorrectly (a false positive) by Decision Tree model.</a:t>
            </a:r>
            <a:endParaRPr sz="2000">
              <a:solidFill>
                <a:schemeClr val="dk1"/>
              </a:solidFill>
            </a:endParaRPr>
          </a:p>
          <a:p>
            <a:pPr indent="0" lvl="0" marL="0" rtl="0" algn="l">
              <a:spcBef>
                <a:spcPts val="600"/>
              </a:spcBef>
              <a:spcAft>
                <a:spcPts val="0"/>
              </a:spcAft>
              <a:buNone/>
            </a:pPr>
            <a:r>
              <a:t/>
            </a:r>
            <a:endParaRPr sz="2000">
              <a:solidFill>
                <a:schemeClr val="dk1"/>
              </a:solidFill>
            </a:endParaRPr>
          </a:p>
          <a:p>
            <a:pPr indent="-342900" lvl="0" marL="342900" rtl="0" algn="l">
              <a:spcBef>
                <a:spcPts val="600"/>
              </a:spcBef>
              <a:spcAft>
                <a:spcPts val="0"/>
              </a:spcAft>
              <a:buClr>
                <a:schemeClr val="dk1"/>
              </a:buClr>
              <a:buSzPts val="2000"/>
              <a:buChar char="•"/>
            </a:pPr>
            <a:r>
              <a:rPr lang="en-US" sz="2000">
                <a:solidFill>
                  <a:schemeClr val="dk1"/>
                </a:solidFill>
              </a:rPr>
              <a:t>The other 17 results are correctly classified (5 did not land, 12 did land) </a:t>
            </a:r>
            <a:r>
              <a:rPr lang="en-US" sz="2000">
                <a:solidFill>
                  <a:schemeClr val="dk1"/>
                </a:solidFill>
              </a:rPr>
              <a:t>by Decision Tree model.</a:t>
            </a:r>
            <a:endParaRPr sz="2000">
              <a:solidFill>
                <a:schemeClr val="dk1"/>
              </a:solidFill>
            </a:endParaRPr>
          </a:p>
        </p:txBody>
      </p:sp>
      <p:sp>
        <p:nvSpPr>
          <p:cNvPr id="546" name="Google Shape;546;p60"/>
          <p:cNvSpPr txBox="1"/>
          <p:nvPr/>
        </p:nvSpPr>
        <p:spPr>
          <a:xfrm>
            <a:off x="588200" y="6176200"/>
            <a:ext cx="98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https://github.com/eruguUppi/Capstone-Project/blob/main/5.%20Predictive%20Analysic%20-%20Classification.ipynb</a:t>
            </a:r>
            <a:endParaRPr i="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 name="Shape 550"/>
        <p:cNvGrpSpPr/>
        <p:nvPr/>
      </p:nvGrpSpPr>
      <p:grpSpPr>
        <a:xfrm>
          <a:off x="0" y="0"/>
          <a:ext cx="0" cy="0"/>
          <a:chOff x="0" y="0"/>
          <a:chExt cx="0" cy="0"/>
        </a:xfrm>
      </p:grpSpPr>
      <p:sp>
        <p:nvSpPr>
          <p:cNvPr id="551" name="Google Shape;55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2" name="Google Shape;552;p6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
        <p:nvSpPr>
          <p:cNvPr id="553" name="Google Shape;553;p61"/>
          <p:cNvSpPr txBox="1"/>
          <p:nvPr/>
        </p:nvSpPr>
        <p:spPr>
          <a:xfrm>
            <a:off x="770000" y="1447800"/>
            <a:ext cx="8066100" cy="5410200"/>
          </a:xfrm>
          <a:prstGeom prst="rect">
            <a:avLst/>
          </a:prstGeom>
          <a:noFill/>
          <a:ln>
            <a:noFill/>
          </a:ln>
        </p:spPr>
        <p:txBody>
          <a:bodyPr anchorCtr="0" anchor="t" bIns="0" lIns="0" spcFirstLastPara="1" rIns="0" wrap="square" tIns="0">
            <a:noAutofit/>
          </a:bodyPr>
          <a:lstStyle/>
          <a:p>
            <a:pPr indent="-171450" lvl="0" marL="171450" rtl="0" algn="l">
              <a:spcBef>
                <a:spcPts val="0"/>
              </a:spcBef>
              <a:spcAft>
                <a:spcPts val="0"/>
              </a:spcAft>
              <a:buClr>
                <a:schemeClr val="dk1"/>
              </a:buClr>
              <a:buSzPts val="1400"/>
              <a:buChar char="•"/>
            </a:pPr>
            <a:r>
              <a:rPr lang="en-US">
                <a:solidFill>
                  <a:schemeClr val="dk1"/>
                </a:solidFill>
              </a:rPr>
              <a:t>The rate of success at a launch site increases with</a:t>
            </a:r>
            <a:r>
              <a:rPr lang="en-US">
                <a:solidFill>
                  <a:schemeClr val="dk1"/>
                </a:solidFill>
              </a:rPr>
              <a:t> number of flights,</a:t>
            </a:r>
            <a:r>
              <a:rPr lang="en-US">
                <a:solidFill>
                  <a:schemeClr val="dk1"/>
                </a:solidFill>
              </a:rPr>
              <a:t> the early flights being unsuccessful. </a:t>
            </a:r>
            <a:endParaRPr>
              <a:solidFill>
                <a:schemeClr val="dk1"/>
              </a:solidFill>
            </a:endParaRPr>
          </a:p>
          <a:p>
            <a:pPr indent="-184150" lvl="1" marL="349250" rtl="0" algn="l">
              <a:spcBef>
                <a:spcPts val="600"/>
              </a:spcBef>
              <a:spcAft>
                <a:spcPts val="0"/>
              </a:spcAft>
              <a:buClr>
                <a:schemeClr val="dk1"/>
              </a:buClr>
              <a:buSzPts val="1400"/>
              <a:buFont typeface="Arial"/>
              <a:buChar char="•"/>
            </a:pPr>
            <a:r>
              <a:rPr lang="en-US">
                <a:solidFill>
                  <a:schemeClr val="dk1"/>
                </a:solidFill>
              </a:rPr>
              <a:t>Before 2013, all booster landings are unsuccessful.</a:t>
            </a:r>
            <a:endParaRPr>
              <a:solidFill>
                <a:schemeClr val="dk1"/>
              </a:solidFill>
            </a:endParaRPr>
          </a:p>
          <a:p>
            <a:pPr indent="-184150" lvl="1" marL="349250" rtl="0" algn="l">
              <a:spcBef>
                <a:spcPts val="600"/>
              </a:spcBef>
              <a:spcAft>
                <a:spcPts val="0"/>
              </a:spcAft>
              <a:buClr>
                <a:schemeClr val="dk1"/>
              </a:buClr>
              <a:buSzPts val="1400"/>
              <a:buFont typeface="Arial"/>
              <a:buChar char="•"/>
            </a:pPr>
            <a:r>
              <a:rPr lang="en-US">
                <a:solidFill>
                  <a:schemeClr val="dk1"/>
                </a:solidFill>
              </a:rPr>
              <a:t>After 2013, the success rate increased, despite small dips in 2018 and 2020.</a:t>
            </a:r>
            <a:endParaRPr>
              <a:solidFill>
                <a:schemeClr val="dk1"/>
              </a:solidFill>
            </a:endParaRPr>
          </a:p>
          <a:p>
            <a:pPr indent="-193675" lvl="1" marL="349250" rtl="0" algn="l">
              <a:spcBef>
                <a:spcPts val="600"/>
              </a:spcBef>
              <a:spcAft>
                <a:spcPts val="0"/>
              </a:spcAft>
              <a:buClr>
                <a:schemeClr val="dk1"/>
              </a:buClr>
              <a:buSzPts val="1400"/>
              <a:buFont typeface="Arial"/>
              <a:buChar char="•"/>
            </a:pPr>
            <a:r>
              <a:rPr lang="en-US">
                <a:solidFill>
                  <a:schemeClr val="dk1"/>
                </a:solidFill>
              </a:rPr>
              <a:t>After 2016, the booster landings have success rate greater than 50% </a:t>
            </a:r>
            <a:endParaRPr>
              <a:solidFill>
                <a:schemeClr val="dk1"/>
              </a:solidFill>
            </a:endParaRPr>
          </a:p>
          <a:p>
            <a:pPr indent="-152400" lvl="1" marL="177800" rtl="0" algn="l">
              <a:spcBef>
                <a:spcPts val="600"/>
              </a:spcBef>
              <a:spcAft>
                <a:spcPts val="0"/>
              </a:spcAft>
              <a:buClr>
                <a:schemeClr val="dk1"/>
              </a:buClr>
              <a:buSzPts val="1400"/>
              <a:buFont typeface="Noto Sans Symbols"/>
              <a:buChar char="•"/>
            </a:pPr>
            <a:r>
              <a:rPr lang="en-US">
                <a:solidFill>
                  <a:schemeClr val="dk1"/>
                </a:solidFill>
              </a:rPr>
              <a:t>Above a flight number of around 30, there are significantly more successful landings (Class = 1).</a:t>
            </a:r>
            <a:endParaRPr>
              <a:solidFill>
                <a:schemeClr val="dk1"/>
              </a:solidFill>
            </a:endParaRPr>
          </a:p>
          <a:p>
            <a:pPr indent="0" lvl="0" marL="177800" rtl="0" algn="l">
              <a:spcBef>
                <a:spcPts val="600"/>
              </a:spcBef>
              <a:spcAft>
                <a:spcPts val="0"/>
              </a:spcAft>
              <a:buNone/>
            </a:pPr>
            <a:r>
              <a:t/>
            </a:r>
            <a:endParaRPr>
              <a:solidFill>
                <a:schemeClr val="dk1"/>
              </a:solidFill>
            </a:endParaRPr>
          </a:p>
          <a:p>
            <a:pPr indent="-171450" lvl="0" marL="171450" rtl="0" algn="l">
              <a:spcBef>
                <a:spcPts val="600"/>
              </a:spcBef>
              <a:spcAft>
                <a:spcPts val="0"/>
              </a:spcAft>
              <a:buClr>
                <a:schemeClr val="dk1"/>
              </a:buClr>
              <a:buSzPts val="1400"/>
              <a:buChar char="•"/>
            </a:pPr>
            <a:r>
              <a:rPr lang="en-US">
                <a:solidFill>
                  <a:schemeClr val="dk1"/>
                </a:solidFill>
              </a:rPr>
              <a:t>Orbit types ES-L1, GEO, HEO, and SSO, have the highest (100%) success rate.</a:t>
            </a:r>
            <a:endParaRPr>
              <a:solidFill>
                <a:schemeClr val="dk1"/>
              </a:solidFill>
            </a:endParaRPr>
          </a:p>
          <a:p>
            <a:pPr indent="-171450" lvl="2" marL="361950" rtl="0" algn="l">
              <a:spcBef>
                <a:spcPts val="600"/>
              </a:spcBef>
              <a:spcAft>
                <a:spcPts val="0"/>
              </a:spcAft>
              <a:buClr>
                <a:schemeClr val="dk1"/>
              </a:buClr>
              <a:buSzPts val="1400"/>
              <a:buChar char="•"/>
            </a:pPr>
            <a:r>
              <a:rPr lang="en-US">
                <a:solidFill>
                  <a:schemeClr val="dk1"/>
                </a:solidFill>
              </a:rPr>
              <a:t>GEO, HEO, and ES-L1 orbits have 100% success rate with only one launch.</a:t>
            </a:r>
            <a:r>
              <a:rPr lang="en-US" sz="1600">
                <a:solidFill>
                  <a:schemeClr val="dk1"/>
                </a:solidFill>
              </a:rPr>
              <a:t> </a:t>
            </a:r>
            <a:endParaRPr>
              <a:solidFill>
                <a:schemeClr val="dk1"/>
              </a:solidFill>
            </a:endParaRPr>
          </a:p>
          <a:p>
            <a:pPr indent="-196850" lvl="2" marL="361950" rtl="0" algn="l">
              <a:spcBef>
                <a:spcPts val="600"/>
              </a:spcBef>
              <a:spcAft>
                <a:spcPts val="0"/>
              </a:spcAft>
              <a:buClr>
                <a:schemeClr val="dk1"/>
              </a:buClr>
              <a:buSzPts val="1400"/>
              <a:buChar char="•"/>
            </a:pPr>
            <a:r>
              <a:rPr lang="en-US">
                <a:solidFill>
                  <a:schemeClr val="dk1"/>
                </a:solidFill>
              </a:rPr>
              <a:t>The 100% success rate in SSO is more impressive, with 5 successful flights.</a:t>
            </a:r>
            <a:endParaRPr>
              <a:solidFill>
                <a:schemeClr val="dk1"/>
              </a:solidFill>
            </a:endParaRPr>
          </a:p>
          <a:p>
            <a:pPr indent="-196850" lvl="2" marL="361950" rtl="0" algn="l">
              <a:spcBef>
                <a:spcPts val="600"/>
              </a:spcBef>
              <a:spcAft>
                <a:spcPts val="0"/>
              </a:spcAft>
              <a:buClr>
                <a:schemeClr val="dk1"/>
              </a:buClr>
              <a:buSzPts val="1400"/>
              <a:buChar char="•"/>
            </a:pPr>
            <a:r>
              <a:rPr lang="en-US">
                <a:solidFill>
                  <a:schemeClr val="dk1"/>
                </a:solidFill>
              </a:rPr>
              <a:t>The orbit types PO, ISS, and LEO, have more success with heavy payloads:</a:t>
            </a:r>
            <a:endParaRPr>
              <a:solidFill>
                <a:schemeClr val="dk1"/>
              </a:solidFill>
            </a:endParaRPr>
          </a:p>
          <a:p>
            <a:pPr indent="-196850" lvl="2" marL="361950" rtl="0" algn="l">
              <a:spcBef>
                <a:spcPts val="600"/>
              </a:spcBef>
              <a:spcAft>
                <a:spcPts val="0"/>
              </a:spcAft>
              <a:buClr>
                <a:schemeClr val="dk1"/>
              </a:buClr>
              <a:buSzPts val="1400"/>
              <a:buChar char="•"/>
            </a:pPr>
            <a:r>
              <a:rPr lang="en-US">
                <a:solidFill>
                  <a:schemeClr val="dk1"/>
                </a:solidFill>
              </a:rPr>
              <a:t>VLEO (Very Low Earth Orbit) launches are associated with heavier payloads</a:t>
            </a:r>
            <a:endParaRPr>
              <a:solidFill>
                <a:schemeClr val="dk1"/>
              </a:solidFill>
            </a:endParaRPr>
          </a:p>
          <a:p>
            <a:pPr indent="0" lvl="0" marL="361950" rtl="0" algn="l">
              <a:spcBef>
                <a:spcPts val="600"/>
              </a:spcBef>
              <a:spcAft>
                <a:spcPts val="0"/>
              </a:spcAft>
              <a:buNone/>
            </a:pPr>
            <a:r>
              <a:t/>
            </a:r>
            <a:endParaRPr>
              <a:solidFill>
                <a:schemeClr val="dk1"/>
              </a:solidFill>
            </a:endParaRPr>
          </a:p>
          <a:p>
            <a:pPr indent="-171450" lvl="0" marL="171450" rtl="0" algn="l">
              <a:spcBef>
                <a:spcPts val="600"/>
              </a:spcBef>
              <a:spcAft>
                <a:spcPts val="0"/>
              </a:spcAft>
              <a:buClr>
                <a:schemeClr val="dk1"/>
              </a:buClr>
              <a:buSzPts val="1400"/>
              <a:buChar char="•"/>
            </a:pPr>
            <a:r>
              <a:rPr lang="en-US">
                <a:solidFill>
                  <a:schemeClr val="dk1"/>
                </a:solidFill>
              </a:rPr>
              <a:t>The launch site KSC LC-39 A had the most successful launches, with 41.7% of the total successful launches, and also the highest rate of successful launches, with a 76.9% success rate. </a:t>
            </a:r>
            <a:endParaRPr>
              <a:solidFill>
                <a:schemeClr val="dk1"/>
              </a:solidFill>
            </a:endParaRPr>
          </a:p>
          <a:p>
            <a:pPr indent="-82550" lvl="0" marL="171450" rtl="0" algn="l">
              <a:spcBef>
                <a:spcPts val="600"/>
              </a:spcBef>
              <a:spcAft>
                <a:spcPts val="0"/>
              </a:spcAft>
              <a:buNone/>
            </a:pPr>
            <a:r>
              <a:t/>
            </a:r>
            <a:endParaRPr>
              <a:solidFill>
                <a:schemeClr val="dk1"/>
              </a:solidFill>
            </a:endParaRPr>
          </a:p>
          <a:p>
            <a:pPr indent="-171450" lvl="0" marL="171450" rtl="0" algn="l">
              <a:spcBef>
                <a:spcPts val="600"/>
              </a:spcBef>
              <a:spcAft>
                <a:spcPts val="0"/>
              </a:spcAft>
              <a:buClr>
                <a:schemeClr val="dk1"/>
              </a:buClr>
              <a:buSzPts val="1400"/>
              <a:buChar char="•"/>
            </a:pPr>
            <a:r>
              <a:rPr lang="en-US">
                <a:solidFill>
                  <a:schemeClr val="dk1"/>
                </a:solidFill>
              </a:rPr>
              <a:t>The success for massive payloads (over 4000kg) is lower than that for low payloads.</a:t>
            </a:r>
            <a:endParaRPr>
              <a:solidFill>
                <a:schemeClr val="dk1"/>
              </a:solidFill>
            </a:endParaRPr>
          </a:p>
          <a:p>
            <a:pPr indent="-171450" lvl="0" marL="171450" rtl="0" algn="l">
              <a:spcBef>
                <a:spcPts val="600"/>
              </a:spcBef>
              <a:spcAft>
                <a:spcPts val="0"/>
              </a:spcAft>
              <a:buClr>
                <a:schemeClr val="dk1"/>
              </a:buClr>
              <a:buSzPts val="1400"/>
              <a:buChar char="•"/>
            </a:pPr>
            <a:r>
              <a:rPr lang="en-US">
                <a:solidFill>
                  <a:schemeClr val="dk1"/>
                </a:solidFill>
              </a:rPr>
              <a:t>The best performing classification model is the Decision Tree model, with an accuracy of 94.44%. </a:t>
            </a:r>
            <a:endParaRPr>
              <a:solidFill>
                <a:schemeClr val="dk1"/>
              </a:solidFill>
            </a:endParaRPr>
          </a:p>
          <a:p>
            <a:pPr indent="-184150" lvl="0" marL="28575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solidFill>
                <a:schemeClr val="dk1"/>
              </a:solidFill>
            </a:endParaRPr>
          </a:p>
        </p:txBody>
      </p:sp>
      <p:pic>
        <p:nvPicPr>
          <p:cNvPr id="554" name="Google Shape;554;p61"/>
          <p:cNvPicPr preferRelativeResize="0"/>
          <p:nvPr/>
        </p:nvPicPr>
        <p:blipFill>
          <a:blip r:embed="rId4">
            <a:alphaModFix/>
          </a:blip>
          <a:stretch>
            <a:fillRect/>
          </a:stretch>
        </p:blipFill>
        <p:spPr>
          <a:xfrm>
            <a:off x="10106777" y="1338850"/>
            <a:ext cx="2085223" cy="1528974"/>
          </a:xfrm>
          <a:prstGeom prst="rect">
            <a:avLst/>
          </a:prstGeom>
          <a:noFill/>
          <a:ln>
            <a:noFill/>
          </a:ln>
        </p:spPr>
      </p:pic>
      <p:pic>
        <p:nvPicPr>
          <p:cNvPr id="555" name="Google Shape;555;p61"/>
          <p:cNvPicPr preferRelativeResize="0"/>
          <p:nvPr/>
        </p:nvPicPr>
        <p:blipFill>
          <a:blip r:embed="rId5">
            <a:alphaModFix/>
          </a:blip>
          <a:stretch>
            <a:fillRect/>
          </a:stretch>
        </p:blipFill>
        <p:spPr>
          <a:xfrm>
            <a:off x="7510400" y="3601619"/>
            <a:ext cx="2743198" cy="934721"/>
          </a:xfrm>
          <a:prstGeom prst="rect">
            <a:avLst/>
          </a:prstGeom>
          <a:noFill/>
          <a:ln>
            <a:noFill/>
          </a:ln>
        </p:spPr>
      </p:pic>
      <p:pic>
        <p:nvPicPr>
          <p:cNvPr id="556" name="Google Shape;556;p61"/>
          <p:cNvPicPr preferRelativeResize="0"/>
          <p:nvPr/>
        </p:nvPicPr>
        <p:blipFill>
          <a:blip r:embed="rId6">
            <a:alphaModFix/>
          </a:blip>
          <a:stretch>
            <a:fillRect/>
          </a:stretch>
        </p:blipFill>
        <p:spPr>
          <a:xfrm>
            <a:off x="9290618" y="5213975"/>
            <a:ext cx="2626207" cy="1528975"/>
          </a:xfrm>
          <a:prstGeom prst="rect">
            <a:avLst/>
          </a:prstGeom>
          <a:noFill/>
          <a:ln>
            <a:noFill/>
          </a:ln>
        </p:spPr>
      </p:pic>
      <p:pic>
        <p:nvPicPr>
          <p:cNvPr id="557" name="Google Shape;557;p61"/>
          <p:cNvPicPr preferRelativeResize="0"/>
          <p:nvPr/>
        </p:nvPicPr>
        <p:blipFill>
          <a:blip r:embed="rId7">
            <a:alphaModFix/>
          </a:blip>
          <a:stretch>
            <a:fillRect/>
          </a:stretch>
        </p:blipFill>
        <p:spPr>
          <a:xfrm>
            <a:off x="10366650" y="3388420"/>
            <a:ext cx="1825349" cy="1528975"/>
          </a:xfrm>
          <a:prstGeom prst="rect">
            <a:avLst/>
          </a:prstGeom>
          <a:noFill/>
          <a:ln>
            <a:noFill/>
          </a:ln>
        </p:spPr>
      </p:pic>
      <p:pic>
        <p:nvPicPr>
          <p:cNvPr id="558" name="Google Shape;558;p61"/>
          <p:cNvPicPr preferRelativeResize="0"/>
          <p:nvPr/>
        </p:nvPicPr>
        <p:blipFill>
          <a:blip r:embed="rId8">
            <a:alphaModFix/>
          </a:blip>
          <a:stretch>
            <a:fillRect/>
          </a:stretch>
        </p:blipFill>
        <p:spPr>
          <a:xfrm>
            <a:off x="8170952" y="1338850"/>
            <a:ext cx="1935823" cy="1528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5" name="Google Shape;565;p6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
        <p:nvSpPr>
          <p:cNvPr id="566" name="Google Shape;566;p62"/>
          <p:cNvSpPr txBox="1"/>
          <p:nvPr/>
        </p:nvSpPr>
        <p:spPr>
          <a:xfrm>
            <a:off x="1017475" y="1500225"/>
            <a:ext cx="8622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Adding a callback function to render Success Pie Chart based selected launch site dropdown</a:t>
            </a:r>
            <a:endParaRPr sz="2000"/>
          </a:p>
        </p:txBody>
      </p:sp>
      <p:pic>
        <p:nvPicPr>
          <p:cNvPr id="567" name="Google Shape;567;p62"/>
          <p:cNvPicPr preferRelativeResize="0"/>
          <p:nvPr/>
        </p:nvPicPr>
        <p:blipFill>
          <a:blip r:embed="rId4">
            <a:alphaModFix/>
          </a:blip>
          <a:stretch>
            <a:fillRect/>
          </a:stretch>
        </p:blipFill>
        <p:spPr>
          <a:xfrm>
            <a:off x="1017475" y="2532900"/>
            <a:ext cx="11096625" cy="3438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6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4" name="Google Shape;574;p6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pic>
        <p:nvPicPr>
          <p:cNvPr id="575" name="Google Shape;575;p63"/>
          <p:cNvPicPr preferRelativeResize="0"/>
          <p:nvPr/>
        </p:nvPicPr>
        <p:blipFill>
          <a:blip r:embed="rId4">
            <a:alphaModFix/>
          </a:blip>
          <a:stretch>
            <a:fillRect/>
          </a:stretch>
        </p:blipFill>
        <p:spPr>
          <a:xfrm>
            <a:off x="1017463" y="1921874"/>
            <a:ext cx="9291816" cy="4633074"/>
          </a:xfrm>
          <a:prstGeom prst="rect">
            <a:avLst/>
          </a:prstGeom>
          <a:noFill/>
          <a:ln>
            <a:noFill/>
          </a:ln>
        </p:spPr>
      </p:pic>
      <p:sp>
        <p:nvSpPr>
          <p:cNvPr id="576" name="Google Shape;576;p63"/>
          <p:cNvSpPr txBox="1"/>
          <p:nvPr/>
        </p:nvSpPr>
        <p:spPr>
          <a:xfrm>
            <a:off x="1017475" y="1500225"/>
            <a:ext cx="862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Adding a callback function to render Success rate vs Payload Scatter plot</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 name="Google Shape;119;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 name="Google Shape;126;p20"/>
          <p:cNvSpPr txBox="1"/>
          <p:nvPr/>
        </p:nvSpPr>
        <p:spPr>
          <a:xfrm>
            <a:off x="770000" y="1341099"/>
            <a:ext cx="10104900" cy="55866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15900" lvl="0" marL="228600" marR="0" rtl="0" algn="l">
              <a:lnSpc>
                <a:spcPct val="10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Data collection methodology:</a:t>
            </a:r>
            <a:endParaRPr sz="8000"/>
          </a:p>
          <a:p>
            <a:pPr indent="-330200" lvl="1" marL="914400" rtl="0" algn="l">
              <a:lnSpc>
                <a:spcPct val="100000"/>
              </a:lnSpc>
              <a:spcBef>
                <a:spcPts val="600"/>
              </a:spcBef>
              <a:spcAft>
                <a:spcPts val="0"/>
              </a:spcAft>
              <a:buClr>
                <a:schemeClr val="dk1"/>
              </a:buClr>
              <a:buSzPct val="100000"/>
              <a:buChar char="○"/>
            </a:pPr>
            <a:r>
              <a:rPr lang="en-US" sz="6400">
                <a:solidFill>
                  <a:schemeClr val="dk1"/>
                </a:solidFill>
              </a:rPr>
              <a:t>Making GET requests to the SpaceX REST API</a:t>
            </a:r>
            <a:endParaRPr sz="6400">
              <a:solidFill>
                <a:schemeClr val="dk1"/>
              </a:solidFill>
            </a:endParaRPr>
          </a:p>
          <a:p>
            <a:pPr indent="-330200" lvl="1" marL="914400" rtl="0" algn="l">
              <a:lnSpc>
                <a:spcPct val="100000"/>
              </a:lnSpc>
              <a:spcBef>
                <a:spcPts val="600"/>
              </a:spcBef>
              <a:spcAft>
                <a:spcPts val="0"/>
              </a:spcAft>
              <a:buClr>
                <a:schemeClr val="dk1"/>
              </a:buClr>
              <a:buSzPct val="100000"/>
              <a:buChar char="○"/>
            </a:pPr>
            <a:r>
              <a:rPr lang="en-US" sz="6400">
                <a:solidFill>
                  <a:schemeClr val="dk1"/>
                </a:solidFill>
              </a:rPr>
              <a:t>Web Scraping</a:t>
            </a:r>
            <a:endParaRPr sz="6400">
              <a:solidFill>
                <a:schemeClr val="dk1"/>
              </a:solidFill>
            </a:endParaRPr>
          </a:p>
          <a:p>
            <a:pPr indent="-215900" lvl="0" marL="228600" marR="0" rtl="0" algn="l">
              <a:lnSpc>
                <a:spcPct val="10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data wrangling</a:t>
            </a:r>
            <a:endParaRPr sz="8000"/>
          </a:p>
          <a:p>
            <a:pPr indent="-330200" lvl="1" marL="914400" rtl="0" algn="l">
              <a:lnSpc>
                <a:spcPct val="100000"/>
              </a:lnSpc>
              <a:spcBef>
                <a:spcPts val="600"/>
              </a:spcBef>
              <a:spcAft>
                <a:spcPts val="0"/>
              </a:spcAft>
              <a:buClr>
                <a:schemeClr val="dk1"/>
              </a:buClr>
              <a:buSzPct val="100000"/>
              <a:buChar char="○"/>
            </a:pPr>
            <a:r>
              <a:rPr lang="en-US" sz="6400">
                <a:solidFill>
                  <a:schemeClr val="dk1"/>
                </a:solidFill>
              </a:rPr>
              <a:t>Used the .fillna() method to handle missing values</a:t>
            </a:r>
            <a:endParaRPr sz="6400">
              <a:solidFill>
                <a:schemeClr val="dk1"/>
              </a:solidFill>
            </a:endParaRPr>
          </a:p>
          <a:p>
            <a:pPr indent="-330200" lvl="1" marL="914400" rtl="0" algn="l">
              <a:lnSpc>
                <a:spcPct val="100000"/>
              </a:lnSpc>
              <a:spcBef>
                <a:spcPts val="600"/>
              </a:spcBef>
              <a:spcAft>
                <a:spcPts val="0"/>
              </a:spcAft>
              <a:buClr>
                <a:schemeClr val="dk1"/>
              </a:buClr>
              <a:buSzPct val="100000"/>
              <a:buChar char="○"/>
            </a:pPr>
            <a:r>
              <a:rPr lang="en-US" sz="6400">
                <a:solidFill>
                  <a:schemeClr val="dk1"/>
                </a:solidFill>
              </a:rPr>
              <a:t>Used the .value_counts() method to determine the following:</a:t>
            </a:r>
            <a:endParaRPr sz="6400">
              <a:solidFill>
                <a:schemeClr val="dk1"/>
              </a:solidFill>
            </a:endParaRPr>
          </a:p>
          <a:p>
            <a:pPr indent="-330200" lvl="2" marL="1371600" rtl="0" algn="l">
              <a:lnSpc>
                <a:spcPct val="100000"/>
              </a:lnSpc>
              <a:spcBef>
                <a:spcPts val="600"/>
              </a:spcBef>
              <a:spcAft>
                <a:spcPts val="0"/>
              </a:spcAft>
              <a:buClr>
                <a:schemeClr val="dk1"/>
              </a:buClr>
              <a:buSzPct val="100000"/>
              <a:buChar char="■"/>
            </a:pPr>
            <a:r>
              <a:rPr lang="en-US" sz="6400">
                <a:solidFill>
                  <a:schemeClr val="dk1"/>
                </a:solidFill>
              </a:rPr>
              <a:t>Number of launches on each site</a:t>
            </a:r>
            <a:endParaRPr sz="6400">
              <a:solidFill>
                <a:schemeClr val="dk1"/>
              </a:solidFill>
            </a:endParaRPr>
          </a:p>
          <a:p>
            <a:pPr indent="-330200" lvl="2" marL="1371600" rtl="0" algn="l">
              <a:lnSpc>
                <a:spcPct val="100000"/>
              </a:lnSpc>
              <a:spcBef>
                <a:spcPts val="600"/>
              </a:spcBef>
              <a:spcAft>
                <a:spcPts val="0"/>
              </a:spcAft>
              <a:buClr>
                <a:schemeClr val="dk1"/>
              </a:buClr>
              <a:buSzPct val="100000"/>
              <a:buChar char="■"/>
            </a:pPr>
            <a:r>
              <a:rPr lang="en-US" sz="6400">
                <a:solidFill>
                  <a:schemeClr val="dk1"/>
                </a:solidFill>
              </a:rPr>
              <a:t>Number and occurrence of each orbit</a:t>
            </a:r>
            <a:endParaRPr sz="6400">
              <a:solidFill>
                <a:schemeClr val="dk1"/>
              </a:solidFill>
            </a:endParaRPr>
          </a:p>
          <a:p>
            <a:pPr indent="-330200" lvl="2" marL="1371600" rtl="0" algn="l">
              <a:lnSpc>
                <a:spcPct val="100000"/>
              </a:lnSpc>
              <a:spcBef>
                <a:spcPts val="600"/>
              </a:spcBef>
              <a:spcAft>
                <a:spcPts val="0"/>
              </a:spcAft>
              <a:buClr>
                <a:schemeClr val="dk1"/>
              </a:buClr>
              <a:buSzPct val="100000"/>
              <a:buChar char="■"/>
            </a:pPr>
            <a:r>
              <a:rPr lang="en-US" sz="6400">
                <a:solidFill>
                  <a:schemeClr val="dk1"/>
                </a:solidFill>
              </a:rPr>
              <a:t>Number and occurrence of mission outcome per orbit type</a:t>
            </a:r>
            <a:endParaRPr sz="6400">
              <a:solidFill>
                <a:schemeClr val="dk1"/>
              </a:solidFill>
            </a:endParaRPr>
          </a:p>
          <a:p>
            <a:pPr indent="-330200" lvl="1" marL="914400" rtl="0" algn="l">
              <a:lnSpc>
                <a:spcPct val="100000"/>
              </a:lnSpc>
              <a:spcBef>
                <a:spcPts val="0"/>
              </a:spcBef>
              <a:spcAft>
                <a:spcPts val="0"/>
              </a:spcAft>
              <a:buClr>
                <a:schemeClr val="dk1"/>
              </a:buClr>
              <a:buSzPct val="100000"/>
              <a:buChar char="○"/>
            </a:pPr>
            <a:r>
              <a:rPr lang="en-US" sz="6400">
                <a:solidFill>
                  <a:schemeClr val="dk1"/>
                </a:solidFill>
              </a:rPr>
              <a:t>Created a landing outcome labels for </a:t>
            </a:r>
            <a:r>
              <a:rPr lang="en-US" sz="6400">
                <a:solidFill>
                  <a:schemeClr val="dk1"/>
                </a:solidFill>
              </a:rPr>
              <a:t>successful</a:t>
            </a:r>
            <a:r>
              <a:rPr lang="en-US" sz="6400">
                <a:solidFill>
                  <a:schemeClr val="dk1"/>
                </a:solidFill>
              </a:rPr>
              <a:t> and failed booster</a:t>
            </a:r>
            <a:r>
              <a:rPr lang="en-US" sz="6400">
                <a:solidFill>
                  <a:schemeClr val="dk1"/>
                </a:solidFill>
              </a:rPr>
              <a:t> landings</a:t>
            </a:r>
            <a:endParaRPr sz="6400">
              <a:solidFill>
                <a:schemeClr val="dk1"/>
              </a:solidFill>
            </a:endParaRPr>
          </a:p>
          <a:p>
            <a:pPr indent="-215900" lvl="0" marL="228600" marR="0" rtl="0" algn="l">
              <a:lnSpc>
                <a:spcPct val="10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exploratory data analysis (EDA) using visualization and SQL</a:t>
            </a:r>
            <a:endParaRPr sz="8000">
              <a:solidFill>
                <a:srgbClr val="292929"/>
              </a:solidFill>
              <a:latin typeface="Arial"/>
              <a:ea typeface="Arial"/>
              <a:cs typeface="Arial"/>
              <a:sym typeface="Arial"/>
            </a:endParaRPr>
          </a:p>
          <a:p>
            <a:pPr indent="-330200" lvl="1" marL="914400" rtl="0" algn="l">
              <a:lnSpc>
                <a:spcPct val="100000"/>
              </a:lnSpc>
              <a:spcBef>
                <a:spcPts val="600"/>
              </a:spcBef>
              <a:spcAft>
                <a:spcPts val="0"/>
              </a:spcAft>
              <a:buClr>
                <a:schemeClr val="dk1"/>
              </a:buClr>
              <a:buSzPct val="100000"/>
              <a:buChar char="○"/>
            </a:pPr>
            <a:r>
              <a:rPr lang="en-US" sz="6400">
                <a:solidFill>
                  <a:schemeClr val="dk1"/>
                </a:solidFill>
              </a:rPr>
              <a:t>Used SQL queries to manipulate and analyze the SpaceX dataset</a:t>
            </a:r>
            <a:endParaRPr sz="6400">
              <a:solidFill>
                <a:schemeClr val="dk1"/>
              </a:solidFill>
            </a:endParaRPr>
          </a:p>
          <a:p>
            <a:pPr indent="-330200" lvl="1" marL="914400" rtl="0" algn="l">
              <a:lnSpc>
                <a:spcPct val="100000"/>
              </a:lnSpc>
              <a:spcBef>
                <a:spcPts val="600"/>
              </a:spcBef>
              <a:spcAft>
                <a:spcPts val="0"/>
              </a:spcAft>
              <a:buClr>
                <a:schemeClr val="dk1"/>
              </a:buClr>
              <a:buSzPct val="100000"/>
              <a:buChar char="○"/>
            </a:pPr>
            <a:r>
              <a:rPr lang="en-US" sz="6400">
                <a:solidFill>
                  <a:schemeClr val="dk1"/>
                </a:solidFill>
              </a:rPr>
              <a:t>Used Pandas and Matplotlib to visualize relationships between variables, and determine patterns</a:t>
            </a:r>
            <a:endParaRPr sz="6400">
              <a:solidFill>
                <a:schemeClr val="dk1"/>
              </a:solidFill>
            </a:endParaRPr>
          </a:p>
          <a:p>
            <a:pPr indent="-215900" lvl="0" marL="228600" marR="0" rtl="0" algn="l">
              <a:lnSpc>
                <a:spcPct val="100000"/>
              </a:lnSpc>
              <a:spcBef>
                <a:spcPts val="1400"/>
              </a:spcBef>
              <a:spcAft>
                <a:spcPts val="0"/>
              </a:spcAft>
              <a:buClr>
                <a:srgbClr val="292929"/>
              </a:buClr>
              <a:buSzPct val="100000"/>
              <a:buFont typeface="Arial"/>
              <a:buChar char="●"/>
            </a:pPr>
            <a:r>
              <a:rPr lang="en-US" sz="8000">
                <a:solidFill>
                  <a:srgbClr val="292929"/>
                </a:solidFill>
                <a:latin typeface="Arial"/>
                <a:ea typeface="Arial"/>
                <a:cs typeface="Arial"/>
                <a:sym typeface="Arial"/>
              </a:rPr>
              <a:t>Perform interactive visual analytics using Folium and Plotly Dash</a:t>
            </a:r>
            <a:endParaRPr sz="8000">
              <a:solidFill>
                <a:srgbClr val="292929"/>
              </a:solidFill>
              <a:latin typeface="Arial"/>
              <a:ea typeface="Arial"/>
              <a:cs typeface="Arial"/>
              <a:sym typeface="Arial"/>
            </a:endParaRPr>
          </a:p>
          <a:p>
            <a:pPr indent="-330200" lvl="1" marL="914400" rtl="0" algn="l">
              <a:spcBef>
                <a:spcPts val="600"/>
              </a:spcBef>
              <a:spcAft>
                <a:spcPts val="0"/>
              </a:spcAft>
              <a:buClr>
                <a:schemeClr val="dk1"/>
              </a:buClr>
              <a:buSzPct val="100000"/>
              <a:buChar char="○"/>
            </a:pPr>
            <a:r>
              <a:rPr lang="en-US" sz="6400">
                <a:solidFill>
                  <a:schemeClr val="dk1"/>
                </a:solidFill>
              </a:rPr>
              <a:t>Geospatial analytics using Folium</a:t>
            </a:r>
            <a:endParaRPr sz="6400">
              <a:solidFill>
                <a:schemeClr val="dk1"/>
              </a:solidFill>
            </a:endParaRPr>
          </a:p>
          <a:p>
            <a:pPr indent="-330200" lvl="1" marL="914400" rtl="0" algn="l">
              <a:lnSpc>
                <a:spcPct val="100000"/>
              </a:lnSpc>
              <a:spcBef>
                <a:spcPts val="0"/>
              </a:spcBef>
              <a:spcAft>
                <a:spcPts val="0"/>
              </a:spcAft>
              <a:buClr>
                <a:schemeClr val="dk1"/>
              </a:buClr>
              <a:buSzPct val="100000"/>
              <a:buChar char="○"/>
            </a:pPr>
            <a:r>
              <a:rPr lang="en-US" sz="6400">
                <a:solidFill>
                  <a:schemeClr val="dk1"/>
                </a:solidFill>
              </a:rPr>
              <a:t>Creating an interactive dashboard using Plotly Dash</a:t>
            </a:r>
            <a:endParaRPr sz="6400">
              <a:solidFill>
                <a:schemeClr val="dk1"/>
              </a:solidFill>
            </a:endParaRPr>
          </a:p>
          <a:p>
            <a:pPr indent="-88900" lvl="0" marL="228600" marR="0" rtl="0" algn="l">
              <a:lnSpc>
                <a:spcPct val="10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7" name="Google Shape;127;p2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 name="Google Shape;134;p2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135" name="Google Shape;135;p21"/>
          <p:cNvSpPr txBox="1"/>
          <p:nvPr/>
        </p:nvSpPr>
        <p:spPr>
          <a:xfrm>
            <a:off x="907000" y="1600950"/>
            <a:ext cx="10378500" cy="2889600"/>
          </a:xfrm>
          <a:prstGeom prst="rect">
            <a:avLst/>
          </a:prstGeom>
          <a:noFill/>
          <a:ln>
            <a:noFill/>
          </a:ln>
        </p:spPr>
        <p:txBody>
          <a:bodyPr anchorCtr="0" anchor="t" bIns="91425" lIns="91425" spcFirstLastPara="1" rIns="91425" wrap="square" tIns="91425">
            <a:noAutofit/>
          </a:bodyPr>
          <a:lstStyle/>
          <a:p>
            <a:pPr indent="-228600" lvl="0" marL="228600" rtl="0" algn="l">
              <a:spcBef>
                <a:spcPts val="1400"/>
              </a:spcBef>
              <a:spcAft>
                <a:spcPts val="0"/>
              </a:spcAft>
              <a:buClr>
                <a:srgbClr val="292929"/>
              </a:buClr>
              <a:buSzPts val="2200"/>
              <a:buChar char="●"/>
            </a:pPr>
            <a:r>
              <a:rPr lang="en-US" sz="2200">
                <a:solidFill>
                  <a:srgbClr val="292929"/>
                </a:solidFill>
              </a:rPr>
              <a:t>Perform predictive analysis using classification models</a:t>
            </a:r>
            <a:endParaRPr sz="2200">
              <a:solidFill>
                <a:schemeClr val="dk1"/>
              </a:solidFill>
            </a:endParaRPr>
          </a:p>
          <a:p>
            <a:pPr indent="0" lvl="0" marL="457200" rtl="0" algn="l">
              <a:spcBef>
                <a:spcPts val="600"/>
              </a:spcBef>
              <a:spcAft>
                <a:spcPts val="0"/>
              </a:spcAft>
              <a:buNone/>
            </a:pPr>
            <a:r>
              <a:rPr lang="en-US" sz="1800">
                <a:solidFill>
                  <a:schemeClr val="dk1"/>
                </a:solidFill>
              </a:rPr>
              <a:t>Used Scikit-Learn to:</a:t>
            </a:r>
            <a:endParaRPr sz="1800">
              <a:solidFill>
                <a:schemeClr val="dk1"/>
              </a:solidFill>
            </a:endParaRPr>
          </a:p>
          <a:p>
            <a:pPr indent="-342900" lvl="1" marL="914400" rtl="0" algn="l">
              <a:spcBef>
                <a:spcPts val="600"/>
              </a:spcBef>
              <a:spcAft>
                <a:spcPts val="0"/>
              </a:spcAft>
              <a:buClr>
                <a:schemeClr val="dk1"/>
              </a:buClr>
              <a:buSzPts val="1800"/>
              <a:buChar char="○"/>
            </a:pPr>
            <a:r>
              <a:rPr lang="en-US" sz="1800">
                <a:solidFill>
                  <a:schemeClr val="dk1"/>
                </a:solidFill>
              </a:rPr>
              <a:t>Pre-process (standardize) the data</a:t>
            </a:r>
            <a:endParaRPr sz="1800">
              <a:solidFill>
                <a:schemeClr val="dk1"/>
              </a:solidFill>
            </a:endParaRPr>
          </a:p>
          <a:p>
            <a:pPr indent="-342900" lvl="1" marL="914400" rtl="0" algn="l">
              <a:spcBef>
                <a:spcPts val="600"/>
              </a:spcBef>
              <a:spcAft>
                <a:spcPts val="0"/>
              </a:spcAft>
              <a:buClr>
                <a:schemeClr val="dk1"/>
              </a:buClr>
              <a:buSzPts val="1800"/>
              <a:buChar char="○"/>
            </a:pPr>
            <a:r>
              <a:rPr lang="en-US" sz="1800">
                <a:solidFill>
                  <a:schemeClr val="dk1"/>
                </a:solidFill>
              </a:rPr>
              <a:t>Split the data into training and testing data using train_test_split()</a:t>
            </a:r>
            <a:endParaRPr sz="1800">
              <a:solidFill>
                <a:schemeClr val="dk1"/>
              </a:solidFill>
            </a:endParaRPr>
          </a:p>
          <a:p>
            <a:pPr indent="-342900" lvl="1" marL="914400" rtl="0" algn="l">
              <a:spcBef>
                <a:spcPts val="600"/>
              </a:spcBef>
              <a:spcAft>
                <a:spcPts val="0"/>
              </a:spcAft>
              <a:buClr>
                <a:schemeClr val="dk1"/>
              </a:buClr>
              <a:buSzPts val="1800"/>
              <a:buChar char="○"/>
            </a:pPr>
            <a:r>
              <a:rPr lang="en-US" sz="1800">
                <a:solidFill>
                  <a:schemeClr val="dk1"/>
                </a:solidFill>
              </a:rPr>
              <a:t>Train different classification models</a:t>
            </a:r>
            <a:endParaRPr sz="1800">
              <a:solidFill>
                <a:schemeClr val="dk1"/>
              </a:solidFill>
            </a:endParaRPr>
          </a:p>
          <a:p>
            <a:pPr indent="-342900" lvl="1" marL="914400" rtl="0" algn="l">
              <a:spcBef>
                <a:spcPts val="600"/>
              </a:spcBef>
              <a:spcAft>
                <a:spcPts val="0"/>
              </a:spcAft>
              <a:buClr>
                <a:schemeClr val="dk1"/>
              </a:buClr>
              <a:buSzPts val="1800"/>
              <a:buChar char="○"/>
            </a:pPr>
            <a:r>
              <a:rPr lang="en-US" sz="1800">
                <a:solidFill>
                  <a:schemeClr val="dk1"/>
                </a:solidFill>
              </a:rPr>
              <a:t>Find the best hyperparameters using GridSearchCV</a:t>
            </a:r>
            <a:endParaRPr sz="1800">
              <a:solidFill>
                <a:schemeClr val="dk1"/>
              </a:solidFill>
            </a:endParaRPr>
          </a:p>
          <a:p>
            <a:pPr indent="-342900" lvl="1" marL="520700" rtl="0" algn="l">
              <a:spcBef>
                <a:spcPts val="600"/>
              </a:spcBef>
              <a:spcAft>
                <a:spcPts val="0"/>
              </a:spcAft>
              <a:buClr>
                <a:schemeClr val="dk1"/>
              </a:buClr>
              <a:buSzPts val="1400"/>
              <a:buFont typeface="Arial"/>
              <a:buChar char="○"/>
            </a:pPr>
            <a:r>
              <a:rPr lang="en-US" sz="1800">
                <a:solidFill>
                  <a:schemeClr val="dk1"/>
                </a:solidFill>
              </a:rPr>
              <a:t>Plotting confusion matrices for each classification model</a:t>
            </a:r>
            <a:endParaRPr sz="1800">
              <a:solidFill>
                <a:schemeClr val="dk1"/>
              </a:solidFill>
            </a:endParaRPr>
          </a:p>
          <a:p>
            <a:pPr indent="-342900" lvl="1" marL="520700" rtl="0" algn="l">
              <a:spcBef>
                <a:spcPts val="600"/>
              </a:spcBef>
              <a:spcAft>
                <a:spcPts val="0"/>
              </a:spcAft>
              <a:buClr>
                <a:schemeClr val="dk1"/>
              </a:buClr>
              <a:buSzPts val="1400"/>
              <a:buFont typeface="Arial"/>
              <a:buChar char="○"/>
            </a:pPr>
            <a:r>
              <a:rPr lang="en-US" sz="1800">
                <a:solidFill>
                  <a:schemeClr val="dk1"/>
                </a:solidFill>
              </a:rPr>
              <a:t>Assessing the accuracy of each classification model</a:t>
            </a:r>
            <a:endParaRPr sz="1800">
              <a:solidFill>
                <a:schemeClr val="dk1"/>
              </a:solidFill>
            </a:endParaRPr>
          </a:p>
          <a:p>
            <a:pPr indent="0" lvl="0" marL="914400" rtl="0" algn="l">
              <a:spcBef>
                <a:spcPts val="1400"/>
              </a:spcBef>
              <a:spcAft>
                <a:spcPts val="0"/>
              </a:spcAft>
              <a:buNone/>
            </a:pPr>
            <a:r>
              <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 name="Google Shape;141;p22"/>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Data was collected using following methods</a:t>
            </a:r>
            <a:endParaRPr sz="2200">
              <a:solidFill>
                <a:srgbClr val="292929"/>
              </a:solidFill>
            </a:endParaRPr>
          </a:p>
          <a:p>
            <a:pPr indent="-342900" lvl="0" marL="457200" rtl="0" algn="l">
              <a:spcBef>
                <a:spcPts val="600"/>
              </a:spcBef>
              <a:spcAft>
                <a:spcPts val="0"/>
              </a:spcAft>
              <a:buClr>
                <a:schemeClr val="dk1"/>
              </a:buClr>
              <a:buSzPts val="1800"/>
              <a:buChar char="•"/>
            </a:pPr>
            <a:r>
              <a:rPr lang="en-US" sz="1800">
                <a:solidFill>
                  <a:schemeClr val="dk1"/>
                </a:solidFill>
              </a:rPr>
              <a:t>Making GET requests to the SpaceX REST API</a:t>
            </a:r>
            <a:endParaRPr sz="1800">
              <a:solidFill>
                <a:schemeClr val="dk1"/>
              </a:solidFill>
            </a:endParaRPr>
          </a:p>
          <a:p>
            <a:pPr indent="-342900" lvl="0" marL="457200" rtl="0" algn="l">
              <a:spcBef>
                <a:spcPts val="600"/>
              </a:spcBef>
              <a:spcAft>
                <a:spcPts val="0"/>
              </a:spcAft>
              <a:buClr>
                <a:schemeClr val="dk1"/>
              </a:buClr>
              <a:buSzPts val="1800"/>
              <a:buChar char="•"/>
            </a:pPr>
            <a:r>
              <a:rPr lang="en-US" sz="1800">
                <a:solidFill>
                  <a:schemeClr val="dk1"/>
                </a:solidFill>
              </a:rPr>
              <a:t>Web Scraping</a:t>
            </a:r>
            <a:endParaRPr sz="22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42" name="Google Shape;142;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 name="Google Shape;148;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49" name="Google Shape;149;p23"/>
          <p:cNvSpPr/>
          <p:nvPr/>
        </p:nvSpPr>
        <p:spPr>
          <a:xfrm>
            <a:off x="1626243" y="1586423"/>
            <a:ext cx="5550300" cy="517200"/>
          </a:xfrm>
          <a:prstGeom prst="roundRect">
            <a:avLst>
              <a:gd fmla="val 9723" name="adj"/>
            </a:avLst>
          </a:prstGeom>
          <a:noFill/>
          <a:ln cap="flat" cmpd="sng" w="9525">
            <a:solidFill>
              <a:srgbClr val="0F878A"/>
            </a:solidFill>
            <a:prstDash val="solid"/>
            <a:round/>
            <a:headEnd len="sm" w="sm" type="none"/>
            <a:tailEnd len="sm" w="sm" type="none"/>
          </a:ln>
        </p:spPr>
        <p:txBody>
          <a:bodyPr anchorCtr="0" anchor="ctr" bIns="0" lIns="72000" spcFirstLastPara="1" rIns="0" wrap="square" tIns="0">
            <a:noAutofit/>
          </a:bodyPr>
          <a:lstStyle/>
          <a:p>
            <a:pPr indent="-285750" lvl="0" marL="285750" marR="0" rtl="0" algn="l">
              <a:spcBef>
                <a:spcPts val="0"/>
              </a:spcBef>
              <a:spcAft>
                <a:spcPts val="0"/>
              </a:spcAft>
              <a:buClr>
                <a:srgbClr val="000000"/>
              </a:buClr>
              <a:buSzPts val="1200"/>
              <a:buChar char="•"/>
            </a:pPr>
            <a:r>
              <a:rPr lang="en-US" sz="1200">
                <a:solidFill>
                  <a:srgbClr val="000000"/>
                </a:solidFill>
              </a:rPr>
              <a:t>Make a GET response to the SpaceX REST API</a:t>
            </a:r>
            <a:endParaRPr sz="1200"/>
          </a:p>
          <a:p>
            <a:pPr indent="-285750" lvl="0" marL="285750" marR="0" rtl="0" algn="l">
              <a:spcBef>
                <a:spcPts val="0"/>
              </a:spcBef>
              <a:spcAft>
                <a:spcPts val="0"/>
              </a:spcAft>
              <a:buClr>
                <a:srgbClr val="000000"/>
              </a:buClr>
              <a:buSzPts val="1200"/>
              <a:buChar char="•"/>
            </a:pPr>
            <a:r>
              <a:rPr lang="en-US" sz="1200">
                <a:solidFill>
                  <a:srgbClr val="000000"/>
                </a:solidFill>
              </a:rPr>
              <a:t>Convert the response to a .json file then to a Pandas DataFrame</a:t>
            </a:r>
            <a:endParaRPr sz="1200"/>
          </a:p>
        </p:txBody>
      </p:sp>
      <p:sp>
        <p:nvSpPr>
          <p:cNvPr id="150" name="Google Shape;150;p23"/>
          <p:cNvSpPr/>
          <p:nvPr/>
        </p:nvSpPr>
        <p:spPr>
          <a:xfrm>
            <a:off x="1626250" y="2784900"/>
            <a:ext cx="5550300" cy="952500"/>
          </a:xfrm>
          <a:prstGeom prst="roundRect">
            <a:avLst>
              <a:gd fmla="val 9723" name="adj"/>
            </a:avLst>
          </a:prstGeom>
          <a:noFill/>
          <a:ln cap="flat" cmpd="sng" w="9525">
            <a:solidFill>
              <a:srgbClr val="0F878A"/>
            </a:solidFill>
            <a:prstDash val="solid"/>
            <a:round/>
            <a:headEnd len="sm" w="sm" type="none"/>
            <a:tailEnd len="sm" w="sm" type="none"/>
          </a:ln>
        </p:spPr>
        <p:txBody>
          <a:bodyPr anchorCtr="0" anchor="ctr" bIns="0" lIns="72000" spcFirstLastPara="1" rIns="0" wrap="square" tIns="0">
            <a:noAutofit/>
          </a:bodyPr>
          <a:lstStyle/>
          <a:p>
            <a:pPr indent="-285750" lvl="0" marL="285750" marR="0" rtl="0" algn="l">
              <a:spcBef>
                <a:spcPts val="0"/>
              </a:spcBef>
              <a:spcAft>
                <a:spcPts val="0"/>
              </a:spcAft>
              <a:buClr>
                <a:srgbClr val="000000"/>
              </a:buClr>
              <a:buSzPts val="1200"/>
              <a:buChar char="•"/>
            </a:pPr>
            <a:r>
              <a:rPr lang="en-US" sz="1200">
                <a:solidFill>
                  <a:srgbClr val="000000"/>
                </a:solidFill>
              </a:rPr>
              <a:t>Use custom logic to clean the data </a:t>
            </a:r>
            <a:endParaRPr sz="1200">
              <a:solidFill>
                <a:srgbClr val="0070AD"/>
              </a:solidFill>
            </a:endParaRPr>
          </a:p>
          <a:p>
            <a:pPr indent="-285750" lvl="0" marL="285750" marR="0" rtl="0" algn="l">
              <a:spcBef>
                <a:spcPts val="0"/>
              </a:spcBef>
              <a:spcAft>
                <a:spcPts val="0"/>
              </a:spcAft>
              <a:buClr>
                <a:srgbClr val="000000"/>
              </a:buClr>
              <a:buSzPts val="1200"/>
              <a:buChar char="•"/>
            </a:pPr>
            <a:r>
              <a:rPr lang="en-US" sz="1200">
                <a:solidFill>
                  <a:srgbClr val="000000"/>
                </a:solidFill>
              </a:rPr>
              <a:t>Define lists for data to be stored in</a:t>
            </a:r>
            <a:endParaRPr sz="1200"/>
          </a:p>
          <a:p>
            <a:pPr indent="-285750" lvl="0" marL="285750" marR="0" rtl="0" algn="l">
              <a:spcBef>
                <a:spcPts val="0"/>
              </a:spcBef>
              <a:spcAft>
                <a:spcPts val="0"/>
              </a:spcAft>
              <a:buClr>
                <a:srgbClr val="000000"/>
              </a:buClr>
              <a:buSzPts val="1200"/>
              <a:buChar char="•"/>
            </a:pPr>
            <a:r>
              <a:rPr lang="en-US" sz="1200">
                <a:solidFill>
                  <a:srgbClr val="000000"/>
                </a:solidFill>
              </a:rPr>
              <a:t>Call custom functions </a:t>
            </a:r>
            <a:r>
              <a:rPr lang="en-US" sz="1200">
                <a:solidFill>
                  <a:srgbClr val="0070AD"/>
                </a:solidFill>
              </a:rPr>
              <a:t> </a:t>
            </a:r>
            <a:r>
              <a:rPr lang="en-US" sz="1200">
                <a:solidFill>
                  <a:srgbClr val="000000"/>
                </a:solidFill>
              </a:rPr>
              <a:t>to retrieve data and fill the lists</a:t>
            </a:r>
            <a:endParaRPr sz="1200"/>
          </a:p>
          <a:p>
            <a:pPr indent="-285750" lvl="0" marL="285750" marR="0" rtl="0" algn="l">
              <a:spcBef>
                <a:spcPts val="0"/>
              </a:spcBef>
              <a:spcAft>
                <a:spcPts val="0"/>
              </a:spcAft>
              <a:buClr>
                <a:srgbClr val="000000"/>
              </a:buClr>
              <a:buSzPts val="1200"/>
              <a:buChar char="•"/>
            </a:pPr>
            <a:r>
              <a:rPr lang="en-US" sz="1200">
                <a:solidFill>
                  <a:srgbClr val="000000"/>
                </a:solidFill>
              </a:rPr>
              <a:t>Use these lists as values in a dictionary and construct the dataset </a:t>
            </a:r>
            <a:endParaRPr sz="1200"/>
          </a:p>
        </p:txBody>
      </p:sp>
      <p:sp>
        <p:nvSpPr>
          <p:cNvPr id="151" name="Google Shape;151;p23"/>
          <p:cNvSpPr/>
          <p:nvPr/>
        </p:nvSpPr>
        <p:spPr>
          <a:xfrm>
            <a:off x="3823325" y="2186875"/>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3"/>
          <p:cNvSpPr/>
          <p:nvPr/>
        </p:nvSpPr>
        <p:spPr>
          <a:xfrm>
            <a:off x="1626246" y="4481458"/>
            <a:ext cx="5279700" cy="359700"/>
          </a:xfrm>
          <a:prstGeom prst="roundRect">
            <a:avLst>
              <a:gd fmla="val 9723" name="adj"/>
            </a:avLst>
          </a:prstGeom>
          <a:noFill/>
          <a:ln cap="flat" cmpd="sng" w="9525">
            <a:solidFill>
              <a:srgbClr val="0F878A"/>
            </a:solidFill>
            <a:prstDash val="solid"/>
            <a:round/>
            <a:headEnd len="sm" w="sm" type="none"/>
            <a:tailEnd len="sm" w="sm" type="none"/>
          </a:ln>
        </p:spPr>
        <p:txBody>
          <a:bodyPr anchorCtr="0" anchor="ctr" bIns="0" lIns="72000" spcFirstLastPara="1" rIns="0" wrap="square" tIns="0">
            <a:noAutofit/>
          </a:bodyPr>
          <a:lstStyle/>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Create a Pandas DataFrame from the constructed dictionary dataset</a:t>
            </a:r>
            <a:endParaRPr/>
          </a:p>
        </p:txBody>
      </p:sp>
      <p:sp>
        <p:nvSpPr>
          <p:cNvPr id="153" name="Google Shape;153;p23"/>
          <p:cNvSpPr/>
          <p:nvPr/>
        </p:nvSpPr>
        <p:spPr>
          <a:xfrm>
            <a:off x="1626246" y="5676722"/>
            <a:ext cx="5279700" cy="952500"/>
          </a:xfrm>
          <a:prstGeom prst="roundRect">
            <a:avLst>
              <a:gd fmla="val 9723" name="adj"/>
            </a:avLst>
          </a:prstGeom>
          <a:noFill/>
          <a:ln cap="flat" cmpd="sng" w="9525">
            <a:solidFill>
              <a:srgbClr val="0F878A"/>
            </a:solidFill>
            <a:prstDash val="solid"/>
            <a:round/>
            <a:headEnd len="sm" w="sm" type="none"/>
            <a:tailEnd len="sm" w="sm" type="none"/>
          </a:ln>
        </p:spPr>
        <p:txBody>
          <a:bodyPr anchorCtr="0" anchor="ctr" bIns="0" lIns="72000" spcFirstLastPara="1" rIns="0" wrap="square" tIns="0">
            <a:noAutofit/>
          </a:bodyPr>
          <a:lstStyle/>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Filter the DataFrame to only include Falcon 9 launches</a:t>
            </a:r>
            <a:endParaRPr/>
          </a:p>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Reset the </a:t>
            </a:r>
            <a:r>
              <a:rPr lang="en-US" sz="1200">
                <a:solidFill>
                  <a:srgbClr val="000000"/>
                </a:solidFill>
                <a:latin typeface="Ubuntu"/>
                <a:ea typeface="Ubuntu"/>
                <a:cs typeface="Ubuntu"/>
                <a:sym typeface="Ubuntu"/>
              </a:rPr>
              <a:t>FlightNumber</a:t>
            </a:r>
            <a:r>
              <a:rPr lang="en-US" sz="1200">
                <a:solidFill>
                  <a:srgbClr val="000000"/>
                </a:solidFill>
                <a:latin typeface="Ubuntu"/>
                <a:ea typeface="Ubuntu"/>
                <a:cs typeface="Ubuntu"/>
                <a:sym typeface="Ubuntu"/>
              </a:rPr>
              <a:t> column</a:t>
            </a:r>
            <a:endParaRPr/>
          </a:p>
          <a:p>
            <a:pPr indent="-285750" lvl="0" marL="285750" marR="0" rtl="0" algn="l">
              <a:spcBef>
                <a:spcPts val="0"/>
              </a:spcBef>
              <a:spcAft>
                <a:spcPts val="0"/>
              </a:spcAft>
              <a:buClr>
                <a:srgbClr val="000000"/>
              </a:buClr>
              <a:buSzPts val="1200"/>
              <a:buFont typeface="Arial"/>
              <a:buChar char="•"/>
            </a:pPr>
            <a:r>
              <a:rPr lang="en-US" sz="1200">
                <a:solidFill>
                  <a:srgbClr val="000000"/>
                </a:solidFill>
                <a:latin typeface="Ubuntu"/>
                <a:ea typeface="Ubuntu"/>
                <a:cs typeface="Ubuntu"/>
                <a:sym typeface="Ubuntu"/>
              </a:rPr>
              <a:t>Replace missing values of PayloadMass with the mean PayloadMass value</a:t>
            </a:r>
            <a:endParaRPr/>
          </a:p>
        </p:txBody>
      </p:sp>
      <p:sp>
        <p:nvSpPr>
          <p:cNvPr id="154" name="Google Shape;154;p23"/>
          <p:cNvSpPr/>
          <p:nvPr/>
        </p:nvSpPr>
        <p:spPr>
          <a:xfrm>
            <a:off x="3823325" y="4976850"/>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3"/>
          <p:cNvSpPr/>
          <p:nvPr/>
        </p:nvSpPr>
        <p:spPr>
          <a:xfrm>
            <a:off x="3823325" y="3850813"/>
            <a:ext cx="226500" cy="517200"/>
          </a:xfrm>
          <a:prstGeom prst="downArrow">
            <a:avLst>
              <a:gd fmla="val 50000" name="adj1"/>
              <a:gd fmla="val 50000" name="adj2"/>
            </a:avLst>
          </a:prstGeom>
          <a:solidFill>
            <a:srgbClr val="61A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3"/>
          <p:cNvSpPr txBox="1"/>
          <p:nvPr/>
        </p:nvSpPr>
        <p:spPr>
          <a:xfrm>
            <a:off x="7809400" y="1521925"/>
            <a:ext cx="41370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i="1" lang="en-US" sz="1800">
                <a:solidFill>
                  <a:schemeClr val="dk1"/>
                </a:solidFill>
              </a:rPr>
              <a:t>SpaceX API</a:t>
            </a:r>
            <a:r>
              <a:rPr lang="en-US" sz="1800">
                <a:solidFill>
                  <a:schemeClr val="dk1"/>
                </a:solidFill>
              </a:rPr>
              <a:t> is used to retrieve data about rocket launches, payloads, landing specifications, and landing outcomes.</a:t>
            </a:r>
            <a:endParaRPr sz="1800">
              <a:solidFill>
                <a:schemeClr val="dk1"/>
              </a:solidFill>
            </a:endParaRPr>
          </a:p>
        </p:txBody>
      </p:sp>
      <p:sp>
        <p:nvSpPr>
          <p:cNvPr id="157" name="Google Shape;157;p23"/>
          <p:cNvSpPr txBox="1"/>
          <p:nvPr/>
        </p:nvSpPr>
        <p:spPr>
          <a:xfrm>
            <a:off x="8263175" y="5061125"/>
            <a:ext cx="368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https://github.com/eruguUppi/Capstone-Project/blob/main/1.%20Data%20Collection%20-%20API.ipynb</a:t>
            </a:r>
            <a:endParaRPr i="1"/>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